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handoutMasterIdLst>
    <p:handoutMasterId r:id="rId36"/>
  </p:handoutMasterIdLst>
  <p:sldIdLst>
    <p:sldId id="257" r:id="rId2"/>
    <p:sldId id="329"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7" r:id="rId32"/>
    <p:sldId id="299" r:id="rId33"/>
    <p:sldId id="297" r:id="rId34"/>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67" d="100"/>
          <a:sy n="67" d="100"/>
        </p:scale>
        <p:origin x="748" y="80"/>
      </p:cViewPr>
      <p:guideLst>
        <p:guide orient="horz" pos="2160"/>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t>2019/1/2</a:t>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t>2019/1/2</a:t>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defRPr sz="6000">
                <a:effectLst>
                  <a:outerShdw blurRad="38100" dist="38100" dir="2700000" algn="tl">
                    <a:srgbClr val="000000">
                      <a:alpha val="43137"/>
                    </a:srgbClr>
                  </a:outerShdw>
                </a:effectLst>
              </a:defRPr>
            </a:lvl1pPr>
          </a:lstStyle>
          <a:p>
            <a:r>
              <a:rPr lang="zh-CN" altLang="en-US" dirty="0"/>
              <a:t>单击此处编辑标题</a:t>
            </a:r>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t>2019/1/2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单击此处编辑母版标题样式</a:t>
            </a:r>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1117"/>
            <a:ext cx="7321550" cy="811357"/>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单击此处编辑母版标题样式</a:t>
            </a:r>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单击此处编辑母版标题样式</a:t>
            </a:r>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nvPr>
        </p:nvSpPr>
        <p:spPr/>
        <p:txBody>
          <a:bodyPr/>
          <a:lstStyle/>
          <a:p>
            <a:fld id="{760FBDFE-C587-4B4C-A407-44438C67B59E}" type="datetimeFigureOut">
              <a:rPr lang="zh-CN" altLang="en-US" smtClean="0"/>
              <a:t>2019/1/2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nvPr>
        </p:nvSpPr>
        <p:spPr/>
        <p:txBody>
          <a:bodyPr/>
          <a:lstStyle/>
          <a:p>
            <a:fld id="{760FBDFE-C587-4B4C-A407-44438C67B59E}" type="datetimeFigureOut">
              <a:rPr lang="zh-CN" altLang="en-US" smtClean="0"/>
              <a:t>2019/1/2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单击此处编辑母版标题样式</a:t>
            </a:r>
          </a:p>
        </p:txBody>
      </p:sp>
      <p:sp>
        <p:nvSpPr>
          <p:cNvPr id="3" name="日期占位符 2"/>
          <p:cNvSpPr>
            <a:spLocks noGrp="1"/>
          </p:cNvSpPr>
          <p:nvPr>
            <p:ph type="dt" sz="half" idx="10"/>
          </p:nvPr>
        </p:nvSpPr>
        <p:spPr/>
        <p:txBody>
          <a:bodyPr/>
          <a:lstStyle/>
          <a:p>
            <a:fld id="{760FBDFE-C587-4B4C-A407-44438C67B59E}" type="datetimeFigureOut">
              <a:rPr lang="zh-CN" altLang="en-US" smtClean="0"/>
              <a:t>2019/1/2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t>2019/1/2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单击此处编辑标题</a:t>
            </a:r>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p:cNvSpPr>
            <a:spLocks noGrp="1"/>
          </p:cNvSpPr>
          <p:nvPr>
            <p:ph type="dt" sz="half" idx="10"/>
          </p:nvPr>
        </p:nvSpPr>
        <p:spPr/>
        <p:txBody>
          <a:bodyPr/>
          <a:lstStyle/>
          <a:p>
            <a:fld id="{9EFD9D74-47D9-4702-A33C-335B63B48DBF}" type="datetimeFigureOut">
              <a:rPr lang="zh-CN" altLang="en-US" smtClean="0"/>
              <a:t>2019/1/2</a:t>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t>‹#›</a:t>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单击此处编辑母版标题样式</a:t>
            </a:r>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bg1">
                <a:lumMod val="95000"/>
              </a:schemeClr>
            </a:gs>
            <a:gs pos="100000">
              <a:schemeClr val="tx2"/>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custDataLst>
              <p:tags r:id="rId13"/>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a:p>
        </p:txBody>
      </p:sp>
      <p:sp>
        <p:nvSpPr>
          <p:cNvPr id="7" name="KSO_TEMPLATE" hidden="1"/>
          <p:cNvSpPr/>
          <p:nvPr userDrawn="1">
            <p:custDataLst>
              <p:tags r:id="rId1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11.xml"/><Relationship Id="rId3" Type="http://schemas.openxmlformats.org/officeDocument/2006/relationships/tags" Target="../tags/tag6.xml"/><Relationship Id="rId7" Type="http://schemas.openxmlformats.org/officeDocument/2006/relationships/tags" Target="../tags/tag10.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image" Target="../media/image1.png"/><Relationship Id="rId5" Type="http://schemas.openxmlformats.org/officeDocument/2006/relationships/tags" Target="../tags/tag8.xml"/><Relationship Id="rId10" Type="http://schemas.openxmlformats.org/officeDocument/2006/relationships/slideLayout" Target="../slideLayouts/slideLayout1.xml"/><Relationship Id="rId4" Type="http://schemas.openxmlformats.org/officeDocument/2006/relationships/tags" Target="../tags/tag7.xml"/><Relationship Id="rId9" Type="http://schemas.openxmlformats.org/officeDocument/2006/relationships/tags" Target="../tags/tag12.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35.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tags" Target="../tags/tag20.xml"/><Relationship Id="rId3" Type="http://schemas.openxmlformats.org/officeDocument/2006/relationships/tags" Target="../tags/tag15.xml"/><Relationship Id="rId7" Type="http://schemas.openxmlformats.org/officeDocument/2006/relationships/tags" Target="../tags/tag19.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tags" Target="../tags/tag18.xml"/><Relationship Id="rId5" Type="http://schemas.openxmlformats.org/officeDocument/2006/relationships/tags" Target="../tags/tag17.xml"/><Relationship Id="rId4" Type="http://schemas.openxmlformats.org/officeDocument/2006/relationships/tags" Target="../tags/tag16.xml"/><Relationship Id="rId9"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939800" y="2428875"/>
            <a:ext cx="4036695" cy="3169285"/>
          </a:xfrm>
          <a:prstGeom prst="rect">
            <a:avLst/>
          </a:prstGeom>
          <a:noFill/>
        </p:spPr>
        <p:txBody>
          <a:bodyPr wrap="square" rtlCol="0">
            <a:spAutoFit/>
          </a:bodyPr>
          <a:lstStyle/>
          <a:p>
            <a:pPr algn="ctr"/>
            <a:r>
              <a:rPr lang="zh-CN" altLang="en-US" sz="4000" dirty="0">
                <a:solidFill>
                  <a:srgbClr val="002B41"/>
                </a:solidFill>
                <a:latin typeface="Impact" panose="020B0806030902050204" pitchFamily="34" charset="0"/>
                <a:ea typeface="微软雅黑" panose="020B0503020204020204" charset="-122"/>
              </a:rPr>
              <a:t>G18小组</a:t>
            </a:r>
          </a:p>
          <a:p>
            <a:pPr algn="ctr"/>
            <a:r>
              <a:rPr lang="en-US" altLang="zh-CN" sz="8000" dirty="0">
                <a:solidFill>
                  <a:srgbClr val="002B41"/>
                </a:solidFill>
                <a:latin typeface="微软雅黑" panose="020B0503020204020204" charset="-122"/>
                <a:ea typeface="微软雅黑" panose="020B0503020204020204" charset="-122"/>
              </a:rPr>
              <a:t>SRS</a:t>
            </a:r>
          </a:p>
          <a:p>
            <a:pPr algn="ctr"/>
            <a:r>
              <a:rPr lang="zh-CN" altLang="en-US" sz="8000" dirty="0">
                <a:solidFill>
                  <a:srgbClr val="002B41"/>
                </a:solidFill>
                <a:latin typeface="微软雅黑" panose="020B0503020204020204" charset="-122"/>
                <a:ea typeface="微软雅黑" panose="020B0503020204020204" charset="-122"/>
              </a:rPr>
              <a:t>评审</a:t>
            </a:r>
          </a:p>
        </p:txBody>
      </p:sp>
      <p:sp>
        <p:nvSpPr>
          <p:cNvPr id="8" name="PA_Line 15"/>
          <p:cNvSpPr>
            <a:spLocks noChangeShapeType="1"/>
          </p:cNvSpPr>
          <p:nvPr>
            <p:custDataLst>
              <p:tags r:id="rId2"/>
            </p:custDataLst>
          </p:nvPr>
        </p:nvSpPr>
        <p:spPr bwMode="auto">
          <a:xfrm flipV="1">
            <a:off x="3459637" y="0"/>
            <a:ext cx="7651028" cy="6860440"/>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 name="PA_Line 16"/>
          <p:cNvSpPr>
            <a:spLocks noChangeShapeType="1"/>
          </p:cNvSpPr>
          <p:nvPr>
            <p:custDataLst>
              <p:tags r:id="rId3"/>
            </p:custDataLst>
          </p:nvPr>
        </p:nvSpPr>
        <p:spPr bwMode="auto">
          <a:xfrm>
            <a:off x="8045145" y="-179684"/>
            <a:ext cx="4011737" cy="7040124"/>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 name="PA_Line 17"/>
          <p:cNvSpPr>
            <a:spLocks noChangeShapeType="1"/>
          </p:cNvSpPr>
          <p:nvPr>
            <p:custDataLst>
              <p:tags r:id="rId4"/>
            </p:custDataLst>
          </p:nvPr>
        </p:nvSpPr>
        <p:spPr bwMode="auto">
          <a:xfrm>
            <a:off x="1517715" y="-37707"/>
            <a:ext cx="10674284" cy="4949588"/>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 name="PA_Line 18"/>
          <p:cNvSpPr>
            <a:spLocks noChangeShapeType="1"/>
          </p:cNvSpPr>
          <p:nvPr>
            <p:custDataLst>
              <p:tags r:id="rId5"/>
            </p:custDataLst>
          </p:nvPr>
        </p:nvSpPr>
        <p:spPr bwMode="auto">
          <a:xfrm flipV="1">
            <a:off x="9747262" y="-179684"/>
            <a:ext cx="1891058" cy="7033554"/>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 name="PA_椭圆 19"/>
          <p:cNvSpPr>
            <a:spLocks noChangeArrowheads="1"/>
          </p:cNvSpPr>
          <p:nvPr>
            <p:custDataLst>
              <p:tags r:id="rId6"/>
            </p:custDataLst>
          </p:nvPr>
        </p:nvSpPr>
        <p:spPr bwMode="auto">
          <a:xfrm>
            <a:off x="9105344" y="1710670"/>
            <a:ext cx="100222" cy="100222"/>
          </a:xfrm>
          <a:prstGeom prst="ellipse">
            <a:avLst/>
          </a:prstGeom>
          <a:solidFill>
            <a:srgbClr val="002B41"/>
          </a:solidFill>
          <a:ln>
            <a:noFill/>
          </a:ln>
        </p:spPr>
        <p:txBody>
          <a:bodyPr vert="horz" wrap="square" lIns="91440" tIns="45720" rIns="91440" bIns="45720" numCol="1" anchor="t" anchorCtr="0" compatLnSpc="1"/>
          <a:lstStyle/>
          <a:p>
            <a:endParaRPr lang="zh-CN" altLang="en-US"/>
          </a:p>
        </p:txBody>
      </p:sp>
      <p:sp>
        <p:nvSpPr>
          <p:cNvPr id="13" name="PA_椭圆 20"/>
          <p:cNvSpPr>
            <a:spLocks noChangeArrowheads="1"/>
          </p:cNvSpPr>
          <p:nvPr>
            <p:custDataLst>
              <p:tags r:id="rId7"/>
            </p:custDataLst>
          </p:nvPr>
        </p:nvSpPr>
        <p:spPr bwMode="auto">
          <a:xfrm>
            <a:off x="10435706" y="4050757"/>
            <a:ext cx="100222" cy="100222"/>
          </a:xfrm>
          <a:prstGeom prst="ellipse">
            <a:avLst/>
          </a:prstGeom>
          <a:solidFill>
            <a:srgbClr val="002B41"/>
          </a:solidFill>
          <a:ln>
            <a:noFill/>
          </a:ln>
        </p:spPr>
        <p:txBody>
          <a:bodyPr vert="horz" wrap="square" lIns="91440" tIns="45720" rIns="91440" bIns="45720" numCol="1" anchor="t" anchorCtr="0" compatLnSpc="1"/>
          <a:lstStyle/>
          <a:p>
            <a:endParaRPr lang="zh-CN" altLang="en-US"/>
          </a:p>
        </p:txBody>
      </p:sp>
      <p:sp>
        <p:nvSpPr>
          <p:cNvPr id="14" name="PA_任意多边形 5"/>
          <p:cNvSpPr/>
          <p:nvPr>
            <p:custDataLst>
              <p:tags r:id="rId8"/>
            </p:custDataLst>
          </p:nvPr>
        </p:nvSpPr>
        <p:spPr bwMode="auto">
          <a:xfrm>
            <a:off x="9257122" y="0"/>
            <a:ext cx="2926691" cy="4911881"/>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rgbClr val="00183C"/>
              </a:solidFill>
              <a:latin typeface="Calibri" panose="020F0502020204030204" pitchFamily="34" charset="0"/>
              <a:ea typeface="宋体" panose="02010600030101010101" pitchFamily="2" charset="-122"/>
            </a:endParaRPr>
          </a:p>
        </p:txBody>
      </p:sp>
      <p:sp>
        <p:nvSpPr>
          <p:cNvPr id="15" name="PA_椭圆 19"/>
          <p:cNvSpPr>
            <a:spLocks noChangeArrowheads="1"/>
          </p:cNvSpPr>
          <p:nvPr>
            <p:custDataLst>
              <p:tags r:id="rId9"/>
            </p:custDataLst>
          </p:nvPr>
        </p:nvSpPr>
        <p:spPr bwMode="auto">
          <a:xfrm>
            <a:off x="7847630" y="2860740"/>
            <a:ext cx="100222" cy="100222"/>
          </a:xfrm>
          <a:prstGeom prst="ellipse">
            <a:avLst/>
          </a:prstGeom>
          <a:solidFill>
            <a:srgbClr val="002B41"/>
          </a:solidFill>
          <a:ln>
            <a:noFill/>
          </a:ln>
        </p:spPr>
        <p:txBody>
          <a:bodyPr vert="horz" wrap="square" lIns="91440" tIns="45720" rIns="91440" bIns="45720" numCol="1" anchor="t" anchorCtr="0" compatLnSpc="1"/>
          <a:lstStyle/>
          <a:p>
            <a:endParaRPr lang="zh-CN" altLang="en-US"/>
          </a:p>
        </p:txBody>
      </p:sp>
      <p:pic>
        <p:nvPicPr>
          <p:cNvPr id="4" name="图片 4"/>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a:xfrm>
            <a:off x="326390" y="206375"/>
            <a:ext cx="1836420" cy="1824990"/>
          </a:xfrm>
          <a:prstGeom prst="rect">
            <a:avLst/>
          </a:prstGeom>
          <a:noFill/>
          <a:ln>
            <a:noFill/>
          </a:ln>
        </p:spPr>
      </p:pic>
      <p:sp>
        <p:nvSpPr>
          <p:cNvPr id="2" name="文本框 1">
            <a:extLst>
              <a:ext uri="{FF2B5EF4-FFF2-40B4-BE49-F238E27FC236}">
                <a16:creationId xmlns:a16="http://schemas.microsoft.com/office/drawing/2014/main" id="{E958AF5F-A170-4DBA-9AEE-11459FD301C1}"/>
              </a:ext>
            </a:extLst>
          </p:cNvPr>
          <p:cNvSpPr txBox="1"/>
          <p:nvPr/>
        </p:nvSpPr>
        <p:spPr>
          <a:xfrm>
            <a:off x="7050935" y="5498536"/>
            <a:ext cx="4108817" cy="646331"/>
          </a:xfrm>
          <a:prstGeom prst="rect">
            <a:avLst/>
          </a:prstGeom>
          <a:noFill/>
        </p:spPr>
        <p:txBody>
          <a:bodyPr wrap="none" rtlCol="0">
            <a:spAutoFit/>
          </a:bodyPr>
          <a:lstStyle/>
          <a:p>
            <a:r>
              <a:rPr lang="zh-CN" altLang="en-US" dirty="0"/>
              <a:t>组长：陈妍蓝</a:t>
            </a:r>
            <a:endParaRPr lang="en-US" altLang="zh-CN" dirty="0"/>
          </a:p>
          <a:p>
            <a:r>
              <a:rPr lang="zh-CN" altLang="en-US" dirty="0"/>
              <a:t>组员：陈遵义、宋翼虎、郑巧雁、张琪</a:t>
            </a:r>
            <a:endParaRPr lang="en-US" altLang="zh-CN" dirty="0"/>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8.</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用例文档（模板）</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
        <p:nvSpPr>
          <p:cNvPr id="9" name="文本框 8"/>
          <p:cNvSpPr txBox="1"/>
          <p:nvPr/>
        </p:nvSpPr>
        <p:spPr>
          <a:xfrm>
            <a:off x="921385" y="1584325"/>
            <a:ext cx="3258820" cy="1014730"/>
          </a:xfrm>
          <a:prstGeom prst="rect">
            <a:avLst/>
          </a:prstGeom>
          <a:noFill/>
        </p:spPr>
        <p:txBody>
          <a:bodyPr wrap="square" rtlCol="0">
            <a:spAutoFit/>
          </a:bodyPr>
          <a:lstStyle/>
          <a:p>
            <a:r>
              <a:rPr lang="zh-CN" altLang="en-US" sz="2000" dirty="0">
                <a:solidFill>
                  <a:schemeClr val="tx1"/>
                </a:solidFill>
                <a:latin typeface="微软雅黑" panose="020B0503020204020204" charset="-122"/>
                <a:ea typeface="微软雅黑" panose="020B0503020204020204" charset="-122"/>
                <a:cs typeface="微软雅黑" panose="020B0503020204020204" charset="-122"/>
              </a:rPr>
              <a:t>模板</a:t>
            </a:r>
            <a:r>
              <a:rPr lang="en-US" altLang="zh-CN" sz="2000" dirty="0">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dirty="0">
                <a:solidFill>
                  <a:schemeClr val="tx1"/>
                </a:solidFill>
                <a:latin typeface="微软雅黑" panose="020B0503020204020204" charset="-122"/>
                <a:ea typeface="微软雅黑" panose="020B0503020204020204" charset="-122"/>
                <a:cs typeface="微软雅黑" panose="020B0503020204020204" charset="-122"/>
              </a:rPr>
              <a:t>软件需求（第</a:t>
            </a:r>
            <a:r>
              <a:rPr lang="en-US" altLang="zh-CN" sz="2000" dirty="0">
                <a:solidFill>
                  <a:schemeClr val="tx1"/>
                </a:solidFill>
                <a:latin typeface="微软雅黑" panose="020B0503020204020204" charset="-122"/>
                <a:ea typeface="微软雅黑" panose="020B0503020204020204" charset="-122"/>
                <a:cs typeface="微软雅黑" panose="020B0503020204020204" charset="-122"/>
              </a:rPr>
              <a:t>3</a:t>
            </a:r>
            <a:r>
              <a:rPr lang="zh-CN" altLang="en-US" sz="2000" dirty="0">
                <a:solidFill>
                  <a:schemeClr val="tx1"/>
                </a:solidFill>
                <a:latin typeface="微软雅黑" panose="020B0503020204020204" charset="-122"/>
                <a:ea typeface="微软雅黑" panose="020B0503020204020204" charset="-122"/>
                <a:cs typeface="微软雅黑" panose="020B0503020204020204" charset="-122"/>
              </a:rPr>
              <a:t>版）</a:t>
            </a:r>
            <a:r>
              <a:rPr lang="en-US" altLang="zh-CN" sz="2000" dirty="0">
                <a:solidFill>
                  <a:schemeClr val="tx1"/>
                </a:solidFill>
                <a:latin typeface="微软雅黑" panose="020B0503020204020204" charset="-122"/>
                <a:ea typeface="微软雅黑" panose="020B0503020204020204" charset="-122"/>
                <a:cs typeface="微软雅黑" panose="020B0503020204020204" charset="-122"/>
              </a:rPr>
              <a:t>》</a:t>
            </a:r>
            <a:r>
              <a:rPr lang="zh-CN" altLang="en-US" sz="2000" dirty="0">
                <a:solidFill>
                  <a:schemeClr val="tx1"/>
                </a:solidFill>
                <a:latin typeface="微软雅黑" panose="020B0503020204020204" charset="-122"/>
                <a:ea typeface="微软雅黑" panose="020B0503020204020204" charset="-122"/>
                <a:cs typeface="微软雅黑" panose="020B0503020204020204" charset="-122"/>
              </a:rPr>
              <a:t>课本</a:t>
            </a:r>
            <a:r>
              <a:rPr lang="en-US" altLang="zh-CN" sz="2000" dirty="0">
                <a:solidFill>
                  <a:schemeClr val="tx1"/>
                </a:solidFill>
                <a:latin typeface="微软雅黑" panose="020B0503020204020204" charset="-122"/>
                <a:ea typeface="微软雅黑" panose="020B0503020204020204" charset="-122"/>
                <a:cs typeface="微软雅黑" panose="020B0503020204020204" charset="-122"/>
              </a:rPr>
              <a:t>P134</a:t>
            </a:r>
          </a:p>
          <a:p>
            <a:r>
              <a:rPr lang="zh-CN" altLang="en-US" sz="2000" dirty="0">
                <a:solidFill>
                  <a:schemeClr val="tx1"/>
                </a:solidFill>
                <a:latin typeface="微软雅黑" panose="020B0503020204020204" charset="-122"/>
                <a:ea typeface="微软雅黑" panose="020B0503020204020204" charset="-122"/>
                <a:cs typeface="微软雅黑" panose="020B0503020204020204" charset="-122"/>
              </a:rPr>
              <a:t>（稍作修改）</a:t>
            </a:r>
          </a:p>
        </p:txBody>
      </p:sp>
      <p:pic>
        <p:nvPicPr>
          <p:cNvPr id="3" name="图片 2"/>
          <p:cNvPicPr>
            <a:picLocks noChangeAspect="1"/>
          </p:cNvPicPr>
          <p:nvPr/>
        </p:nvPicPr>
        <p:blipFill>
          <a:blip r:embed="rId2"/>
          <a:stretch>
            <a:fillRect/>
          </a:stretch>
        </p:blipFill>
        <p:spPr>
          <a:xfrm>
            <a:off x="5401945" y="19685"/>
            <a:ext cx="6721475" cy="681863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9.</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用例图、用例场景说明、界面原型、</a:t>
            </a:r>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DM</a:t>
            </a:r>
            <a:endPar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endParaRP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aphicFrame>
        <p:nvGraphicFramePr>
          <p:cNvPr id="9" name="表格 8"/>
          <p:cNvGraphicFramePr/>
          <p:nvPr/>
        </p:nvGraphicFramePr>
        <p:xfrm>
          <a:off x="277495" y="1390015"/>
          <a:ext cx="5410200" cy="5303520"/>
        </p:xfrm>
        <a:graphic>
          <a:graphicData uri="http://schemas.openxmlformats.org/drawingml/2006/table">
            <a:tbl>
              <a:tblPr firstRow="1" bandRow="1">
                <a:tableStyleId>{5940675A-B579-460E-94D1-54222C63F5DA}</a:tableStyleId>
              </a:tblPr>
              <a:tblGrid>
                <a:gridCol w="971550">
                  <a:extLst>
                    <a:ext uri="{9D8B030D-6E8A-4147-A177-3AD203B41FA5}">
                      <a16:colId xmlns:a16="http://schemas.microsoft.com/office/drawing/2014/main" val="20000"/>
                    </a:ext>
                  </a:extLst>
                </a:gridCol>
                <a:gridCol w="4438650">
                  <a:extLst>
                    <a:ext uri="{9D8B030D-6E8A-4147-A177-3AD203B41FA5}">
                      <a16:colId xmlns:a16="http://schemas.microsoft.com/office/drawing/2014/main" val="20001"/>
                    </a:ext>
                  </a:extLst>
                </a:gridCol>
              </a:tblGrid>
              <a:tr h="0">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用例名称</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教师账号登录</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52400">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用例编号</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Uc-T002</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62560">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用例描述</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200" b="0">
                          <a:latin typeface="微软雅黑" panose="020B0503020204020204" charset="-122"/>
                          <a:ea typeface="微软雅黑" panose="020B0503020204020204" charset="-122"/>
                          <a:cs typeface="微软雅黑" panose="020B0503020204020204" charset="-122"/>
                        </a:rPr>
                        <a:t>教师在网站上点击“登录”按钮，输入邮箱账号，输入密码后登录的请求，系统响应用户登录请求，如果成功跳转到网站的首页，如果失败则跳出“登录信息有误，请重新输入”或者“此用户不存在，先注册”的提示栏</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52400">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参与者</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教师用户</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152400">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触发条件</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教师想要登录网站</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0">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前置条件</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教师的账号记录已经在信息数据库中，教师输入的登录信息（工作单位和密码）和数据库中的信息一致</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152400">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后置条件</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教师登录后可以在网站上进行相应的操作</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0">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基本事件流</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1. 教师点击“登录”按钮</a:t>
                      </a:r>
                    </a:p>
                    <a:p>
                      <a:pPr indent="0">
                        <a:buNone/>
                      </a:pPr>
                      <a:r>
                        <a:rPr lang="en-US" sz="1200" b="0">
                          <a:latin typeface="微软雅黑" panose="020B0503020204020204" charset="-122"/>
                          <a:ea typeface="微软雅黑" panose="020B0503020204020204" charset="-122"/>
                          <a:cs typeface="微软雅黑" panose="020B0503020204020204" charset="-122"/>
                        </a:rPr>
                        <a:t>2. 教师在信息栏填写教工号</a:t>
                      </a:r>
                    </a:p>
                    <a:p>
                      <a:pPr indent="0">
                        <a:buNone/>
                      </a:pPr>
                      <a:r>
                        <a:rPr lang="en-US" sz="1200" b="0">
                          <a:latin typeface="微软雅黑" panose="020B0503020204020204" charset="-122"/>
                          <a:ea typeface="微软雅黑" panose="020B0503020204020204" charset="-122"/>
                          <a:cs typeface="微软雅黑" panose="020B0503020204020204" charset="-122"/>
                        </a:rPr>
                        <a:t>3. 教师在信息栏填写密码</a:t>
                      </a:r>
                    </a:p>
                    <a:p>
                      <a:pPr indent="0">
                        <a:buNone/>
                      </a:pPr>
                      <a:r>
                        <a:rPr lang="en-US" sz="1200" b="0">
                          <a:latin typeface="微软雅黑" panose="020B0503020204020204" charset="-122"/>
                          <a:ea typeface="微软雅黑" panose="020B0503020204020204" charset="-122"/>
                          <a:cs typeface="微软雅黑" panose="020B0503020204020204" charset="-122"/>
                        </a:rPr>
                        <a:t>4. 教师输入验证码</a:t>
                      </a:r>
                    </a:p>
                    <a:p>
                      <a:pPr indent="0">
                        <a:buNone/>
                      </a:pPr>
                      <a:r>
                        <a:rPr lang="en-US" sz="1200" b="0">
                          <a:latin typeface="微软雅黑" panose="020B0503020204020204" charset="-122"/>
                          <a:ea typeface="微软雅黑" panose="020B0503020204020204" charset="-122"/>
                          <a:cs typeface="微软雅黑" panose="020B0503020204020204" charset="-122"/>
                        </a:rPr>
                        <a:t>5. 教师点击“登录”按钮</a:t>
                      </a:r>
                    </a:p>
                    <a:p>
                      <a:pPr indent="0">
                        <a:buNone/>
                      </a:pPr>
                      <a:r>
                        <a:rPr lang="en-US" sz="1200" b="0">
                          <a:latin typeface="微软雅黑" panose="020B0503020204020204" charset="-122"/>
                          <a:ea typeface="微软雅黑" panose="020B0503020204020204" charset="-122"/>
                          <a:cs typeface="微软雅黑" panose="020B0503020204020204" charset="-122"/>
                        </a:rPr>
                        <a:t>6. 系统响应教师登录请求，匹配数据库的信息</a:t>
                      </a:r>
                    </a:p>
                    <a:p>
                      <a:pPr indent="0">
                        <a:buNone/>
                      </a:pPr>
                      <a:r>
                        <a:rPr lang="en-US" sz="1200" b="0">
                          <a:latin typeface="微软雅黑" panose="020B0503020204020204" charset="-122"/>
                          <a:ea typeface="微软雅黑" panose="020B0503020204020204" charset="-122"/>
                          <a:cs typeface="微软雅黑" panose="020B0503020204020204" charset="-122"/>
                        </a:rPr>
                        <a:t>7. 系统提示“登录成功”，跳转到网站首页</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0">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可选操作流程</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 </a:t>
                      </a:r>
                      <a:endParaRPr lang="en-US" altLang="en-US" sz="12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914400">
                <a:tc>
                  <a:txBody>
                    <a:bodyPr/>
                    <a:lstStyle/>
                    <a:p>
                      <a:pPr indent="0">
                        <a:buNone/>
                      </a:pPr>
                      <a:r>
                        <a:rPr lang="en-US" altLang="en-US" sz="1200" b="0">
                          <a:latin typeface="微软雅黑" panose="020B0503020204020204" charset="-122"/>
                          <a:ea typeface="微软雅黑" panose="020B0503020204020204" charset="-122"/>
                          <a:cs typeface="宋体" panose="02010600030101010101" pitchFamily="2" charset="-122"/>
                        </a:rPr>
                        <a:t>异常事件流</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1. 教师输入的账号信息数据库中不存在，系统提示“此用户不存在，先注册”</a:t>
                      </a:r>
                    </a:p>
                    <a:p>
                      <a:pPr indent="0">
                        <a:buNone/>
                      </a:pPr>
                      <a:r>
                        <a:rPr lang="en-US" sz="1200" b="0">
                          <a:latin typeface="微软雅黑" panose="020B0503020204020204" charset="-122"/>
                          <a:ea typeface="微软雅黑" panose="020B0503020204020204" charset="-122"/>
                          <a:cs typeface="微软雅黑" panose="020B0503020204020204" charset="-122"/>
                        </a:rPr>
                        <a:t>2. 教师输入的教工号有误，系统提示“登录信息有误，请重新输入”</a:t>
                      </a:r>
                    </a:p>
                    <a:p>
                      <a:pPr indent="0">
                        <a:buNone/>
                      </a:pPr>
                      <a:r>
                        <a:rPr lang="en-US" sz="1200" b="0">
                          <a:latin typeface="微软雅黑" panose="020B0503020204020204" charset="-122"/>
                          <a:ea typeface="微软雅黑" panose="020B0503020204020204" charset="-122"/>
                          <a:cs typeface="微软雅黑" panose="020B0503020204020204" charset="-122"/>
                        </a:rPr>
                        <a:t>3. 教师输入的密码有误，系统提示“登录信息有误，请重新输入”</a:t>
                      </a:r>
                    </a:p>
                    <a:p>
                      <a:pPr indent="0">
                        <a:buNone/>
                      </a:pPr>
                      <a:r>
                        <a:rPr lang="en-US" sz="1200" b="0">
                          <a:latin typeface="微软雅黑" panose="020B0503020204020204" charset="-122"/>
                          <a:ea typeface="微软雅黑" panose="020B0503020204020204" charset="-122"/>
                          <a:cs typeface="微软雅黑" panose="020B0503020204020204" charset="-122"/>
                        </a:rPr>
                        <a:t>4. 教师用户取消登录，退出登录界面</a:t>
                      </a:r>
                    </a:p>
                    <a:p>
                      <a:pPr indent="0">
                        <a:buNone/>
                      </a:pPr>
                      <a:r>
                        <a:rPr lang="en-US" sz="1200" b="0">
                          <a:latin typeface="微软雅黑" panose="020B0503020204020204" charset="-122"/>
                          <a:ea typeface="微软雅黑" panose="020B0503020204020204" charset="-122"/>
                          <a:cs typeface="微软雅黑" panose="020B0503020204020204" charset="-122"/>
                        </a:rPr>
                        <a:t>5. 教师在输入密码的时候忘记密码，点击“忘记密码”栏，跳转到找回密码的界面</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bl>
          </a:graphicData>
        </a:graphic>
      </p:graphicFrame>
      <p:pic>
        <p:nvPicPr>
          <p:cNvPr id="3" name="图片 2" descr="搜狗截图20190101163844"/>
          <p:cNvPicPr>
            <a:picLocks noChangeAspect="1"/>
          </p:cNvPicPr>
          <p:nvPr/>
        </p:nvPicPr>
        <p:blipFill>
          <a:blip r:embed="rId2"/>
          <a:stretch>
            <a:fillRect/>
          </a:stretch>
        </p:blipFill>
        <p:spPr>
          <a:xfrm>
            <a:off x="409575" y="2700020"/>
            <a:ext cx="2194560" cy="1249680"/>
          </a:xfrm>
          <a:prstGeom prst="rect">
            <a:avLst/>
          </a:prstGeom>
        </p:spPr>
      </p:pic>
      <p:pic>
        <p:nvPicPr>
          <p:cNvPr id="118" name="图片 118"/>
          <p:cNvPicPr>
            <a:picLocks noChangeAspect="1"/>
          </p:cNvPicPr>
          <p:nvPr/>
        </p:nvPicPr>
        <p:blipFill>
          <a:blip r:embed="rId3"/>
          <a:stretch>
            <a:fillRect/>
          </a:stretch>
        </p:blipFill>
        <p:spPr>
          <a:xfrm>
            <a:off x="4533265" y="1221740"/>
            <a:ext cx="3415665" cy="4206240"/>
          </a:xfrm>
          <a:prstGeom prst="rect">
            <a:avLst/>
          </a:prstGeom>
        </p:spPr>
      </p:pic>
      <p:pic>
        <p:nvPicPr>
          <p:cNvPr id="119" name="图片 119"/>
          <p:cNvPicPr>
            <a:picLocks noChangeAspect="1"/>
          </p:cNvPicPr>
          <p:nvPr/>
        </p:nvPicPr>
        <p:blipFill>
          <a:blip r:embed="rId4"/>
          <a:stretch>
            <a:fillRect/>
          </a:stretch>
        </p:blipFill>
        <p:spPr>
          <a:xfrm>
            <a:off x="4533265" y="1711960"/>
            <a:ext cx="3342640" cy="4206240"/>
          </a:xfrm>
          <a:prstGeom prst="rect">
            <a:avLst/>
          </a:prstGeom>
        </p:spPr>
      </p:pic>
      <p:pic>
        <p:nvPicPr>
          <p:cNvPr id="120" name="图片 120"/>
          <p:cNvPicPr>
            <a:picLocks noChangeAspect="1"/>
          </p:cNvPicPr>
          <p:nvPr/>
        </p:nvPicPr>
        <p:blipFill>
          <a:blip r:embed="rId5"/>
          <a:stretch>
            <a:fillRect/>
          </a:stretch>
        </p:blipFill>
        <p:spPr>
          <a:xfrm>
            <a:off x="4533265" y="2223135"/>
            <a:ext cx="3311525" cy="4206240"/>
          </a:xfrm>
          <a:prstGeom prst="rect">
            <a:avLst/>
          </a:prstGeom>
        </p:spPr>
      </p:pic>
      <p:pic>
        <p:nvPicPr>
          <p:cNvPr id="5" name="图片 4" descr="搜狗截图20190102112251"/>
          <p:cNvPicPr>
            <a:picLocks noChangeAspect="1"/>
          </p:cNvPicPr>
          <p:nvPr/>
        </p:nvPicPr>
        <p:blipFill>
          <a:blip r:embed="rId6"/>
          <a:stretch>
            <a:fillRect/>
          </a:stretch>
        </p:blipFill>
        <p:spPr>
          <a:xfrm>
            <a:off x="277495" y="1584325"/>
            <a:ext cx="11593830" cy="42564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nodeType="clickEffect">
                                  <p:stCondLst>
                                    <p:cond delay="0"/>
                                  </p:stCondLst>
                                  <p:childTnLst>
                                    <p:animEffect transition="out" filter="blinds(horizontal)">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8"/>
                                        </p:tgtEl>
                                        <p:attrNameLst>
                                          <p:attrName>style.visibility</p:attrName>
                                        </p:attrNameLst>
                                      </p:cBhvr>
                                      <p:to>
                                        <p:strVal val="visible"/>
                                      </p:to>
                                    </p:set>
                                    <p:animEffect transition="in" filter="blinds(horizontal)">
                                      <p:cBhvr>
                                        <p:cTn id="17" dur="500"/>
                                        <p:tgtEl>
                                          <p:spTgt spid="11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19"/>
                                        </p:tgtEl>
                                        <p:attrNameLst>
                                          <p:attrName>style.visibility</p:attrName>
                                        </p:attrNameLst>
                                      </p:cBhvr>
                                      <p:to>
                                        <p:strVal val="visible"/>
                                      </p:to>
                                    </p:set>
                                    <p:animEffect transition="in" filter="blinds(horizontal)">
                                      <p:cBhvr>
                                        <p:cTn id="22" dur="500"/>
                                        <p:tgtEl>
                                          <p:spTgt spid="11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20"/>
                                        </p:tgtEl>
                                        <p:attrNameLst>
                                          <p:attrName>style.visibility</p:attrName>
                                        </p:attrNameLst>
                                      </p:cBhvr>
                                      <p:to>
                                        <p:strVal val="visible"/>
                                      </p:to>
                                    </p:set>
                                    <p:animEffect transition="in" filter="blinds(horizontal)">
                                      <p:cBhvr>
                                        <p:cTn id="27" dur="500"/>
                                        <p:tgtEl>
                                          <p:spTgt spid="120"/>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blinds(horizontal)">
                                      <p:cBhvr>
                                        <p:cTn id="3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10.</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用户的非功能性需求</a:t>
            </a:r>
          </a:p>
        </p:txBody>
      </p:sp>
      <p:sp>
        <p:nvSpPr>
          <p:cNvPr id="3" name="内容占位符 2"/>
          <p:cNvSpPr>
            <a:spLocks noGrp="1"/>
          </p:cNvSpPr>
          <p:nvPr>
            <p:ph idx="1"/>
          </p:nvPr>
        </p:nvSpPr>
        <p:spPr/>
        <p:txBody>
          <a:bodyPr>
            <a:normAutofit fontScale="85000" lnSpcReduction="20000"/>
          </a:bodyPr>
          <a:lstStyle/>
          <a:p>
            <a:r>
              <a:rPr lang="en-US" b="1">
                <a:solidFill>
                  <a:schemeClr val="tx1"/>
                </a:solidFill>
                <a:latin typeface="微软雅黑" panose="020B0503020204020204" charset="-122"/>
                <a:ea typeface="微软雅黑" panose="020B0503020204020204" charset="-122"/>
                <a:cs typeface="微软雅黑" panose="020B0503020204020204" charset="-122"/>
                <a:sym typeface="+mn-ea"/>
              </a:rPr>
              <a:t>1.</a:t>
            </a:r>
            <a:r>
              <a:rPr lang="zh-CN" b="1">
                <a:solidFill>
                  <a:schemeClr val="tx1"/>
                </a:solidFill>
                <a:latin typeface="微软雅黑" panose="020B0503020204020204" charset="-122"/>
                <a:ea typeface="微软雅黑" panose="020B0503020204020204" charset="-122"/>
                <a:cs typeface="微软雅黑" panose="020B0503020204020204" charset="-122"/>
                <a:sym typeface="+mn-ea"/>
              </a:rPr>
              <a:t>易用性</a:t>
            </a:r>
            <a:endParaRPr lang="zh-CN">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够容纳将近</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300</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个人对网站的访问，能够流畅的进行课程资料的下载。</a:t>
            </a: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要求系统每天从早上8点运行至晚上10点</a:t>
            </a:r>
            <a:endParaRPr lang="en-US" b="1">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en-US" b="1">
                <a:solidFill>
                  <a:schemeClr val="tx1"/>
                </a:solidFill>
                <a:latin typeface="微软雅黑" panose="020B0503020204020204" charset="-122"/>
                <a:ea typeface="微软雅黑" panose="020B0503020204020204" charset="-122"/>
                <a:cs typeface="微软雅黑" panose="020B0503020204020204" charset="-122"/>
                <a:sym typeface="+mn-ea"/>
              </a:rPr>
              <a:t>2.</a:t>
            </a:r>
            <a:r>
              <a:rPr lang="zh-CN" b="1">
                <a:solidFill>
                  <a:schemeClr val="tx1"/>
                </a:solidFill>
                <a:latin typeface="微软雅黑" panose="020B0503020204020204" charset="-122"/>
                <a:ea typeface="微软雅黑" panose="020B0503020204020204" charset="-122"/>
                <a:cs typeface="微软雅黑" panose="020B0503020204020204" charset="-122"/>
                <a:sym typeface="+mn-ea"/>
              </a:rPr>
              <a:t>性能</a:t>
            </a:r>
            <a:endParaRPr lang="zh-CN">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基于Windows系统，要求配有支持视频插件和支持协议能上网浏览器，浏览器（IE 10.0）及以上。最多可同时满足</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3</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00人的在线访问。</a:t>
            </a: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用户上传下载时至少达到1M/s的速度。</a:t>
            </a: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页面响应时间平均不超过1秒钟</a:t>
            </a:r>
            <a:endParaRPr lang="en-US" b="1">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en-US" b="1">
                <a:solidFill>
                  <a:schemeClr val="tx1"/>
                </a:solidFill>
                <a:latin typeface="微软雅黑" panose="020B0503020204020204" charset="-122"/>
                <a:ea typeface="微软雅黑" panose="020B0503020204020204" charset="-122"/>
                <a:cs typeface="微软雅黑" panose="020B0503020204020204" charset="-122"/>
                <a:sym typeface="+mn-ea"/>
              </a:rPr>
              <a:t>3.</a:t>
            </a:r>
            <a:r>
              <a:rPr lang="zh-CN" b="1">
                <a:solidFill>
                  <a:schemeClr val="tx1"/>
                </a:solidFill>
                <a:latin typeface="微软雅黑" panose="020B0503020204020204" charset="-122"/>
                <a:ea typeface="微软雅黑" panose="020B0503020204020204" charset="-122"/>
                <a:cs typeface="微软雅黑" panose="020B0503020204020204" charset="-122"/>
                <a:sym typeface="+mn-ea"/>
              </a:rPr>
              <a:t>保密性</a:t>
            </a:r>
            <a:endParaRPr lang="zh-CN">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用户数据和网站数据库数据分开存放。</a:t>
            </a:r>
            <a:endParaRPr lang="en-US" b="1">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en-US" b="1">
                <a:solidFill>
                  <a:schemeClr val="tx1"/>
                </a:solidFill>
                <a:latin typeface="微软雅黑" panose="020B0503020204020204" charset="-122"/>
                <a:ea typeface="微软雅黑" panose="020B0503020204020204" charset="-122"/>
                <a:cs typeface="微软雅黑" panose="020B0503020204020204" charset="-122"/>
                <a:sym typeface="+mn-ea"/>
              </a:rPr>
              <a:t>4.</a:t>
            </a:r>
            <a:r>
              <a:rPr lang="zh-CN" b="1">
                <a:solidFill>
                  <a:schemeClr val="tx1"/>
                </a:solidFill>
                <a:latin typeface="微软雅黑" panose="020B0503020204020204" charset="-122"/>
                <a:ea typeface="微软雅黑" panose="020B0503020204020204" charset="-122"/>
                <a:cs typeface="微软雅黑" panose="020B0503020204020204" charset="-122"/>
                <a:sym typeface="+mn-ea"/>
              </a:rPr>
              <a:t>安全性</a:t>
            </a:r>
            <a:endParaRPr lang="zh-CN">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网站对用户的账户信息做到</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MD5</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加密</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+salt</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操作来保证用户账号的安全性</a:t>
            </a:r>
            <a:endParaRPr lang="en-US" b="1">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en-US" b="1">
                <a:solidFill>
                  <a:schemeClr val="tx1"/>
                </a:solidFill>
                <a:latin typeface="微软雅黑" panose="020B0503020204020204" charset="-122"/>
                <a:ea typeface="微软雅黑" panose="020B0503020204020204" charset="-122"/>
                <a:cs typeface="微软雅黑" panose="020B0503020204020204" charset="-122"/>
                <a:sym typeface="+mn-ea"/>
              </a:rPr>
              <a:t>5.</a:t>
            </a:r>
            <a:r>
              <a:rPr lang="zh-CN" b="1">
                <a:solidFill>
                  <a:schemeClr val="tx1"/>
                </a:solidFill>
                <a:latin typeface="微软雅黑" panose="020B0503020204020204" charset="-122"/>
                <a:ea typeface="微软雅黑" panose="020B0503020204020204" charset="-122"/>
                <a:cs typeface="微软雅黑" panose="020B0503020204020204" charset="-122"/>
                <a:sym typeface="+mn-ea"/>
              </a:rPr>
              <a:t>可维护性</a:t>
            </a:r>
            <a:endParaRPr lang="zh-CN">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网站在设计上考虑网站的可维护性，对每个功能进行可靠性测试，在结构设计上注意，模块化、信息隐蔽、高内聚、低耦合等，对于提高软件的可理解性、可维护性和可修改性。</a:t>
            </a:r>
            <a:endParaRPr lang="zh-CN" altLang="en-US">
              <a:latin typeface="微软雅黑" panose="020B0503020204020204" charset="-122"/>
              <a:ea typeface="微软雅黑" panose="020B0503020204020204" charset="-122"/>
              <a:cs typeface="微软雅黑" panose="020B0503020204020204" charset="-122"/>
            </a:endParaRPr>
          </a:p>
          <a:p>
            <a:endParaRPr lang="zh-CN" altLang="en-US"/>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11.</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每个用户的需求优先级打分及量化方法</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8" name="图片 7" descr="搜狗截图20190101172424"/>
          <p:cNvPicPr>
            <a:picLocks noChangeAspect="1"/>
          </p:cNvPicPr>
          <p:nvPr/>
        </p:nvPicPr>
        <p:blipFill>
          <a:blip r:embed="rId2"/>
          <a:stretch>
            <a:fillRect/>
          </a:stretch>
        </p:blipFill>
        <p:spPr>
          <a:xfrm>
            <a:off x="3742690" y="5212080"/>
            <a:ext cx="4325620" cy="1581150"/>
          </a:xfrm>
          <a:prstGeom prst="rect">
            <a:avLst/>
          </a:prstGeom>
        </p:spPr>
      </p:pic>
      <p:pic>
        <p:nvPicPr>
          <p:cNvPr id="3" name="图片 2"/>
          <p:cNvPicPr>
            <a:picLocks noChangeAspect="1"/>
          </p:cNvPicPr>
          <p:nvPr/>
        </p:nvPicPr>
        <p:blipFill>
          <a:blip r:embed="rId3"/>
          <a:stretch>
            <a:fillRect/>
          </a:stretch>
        </p:blipFill>
        <p:spPr>
          <a:xfrm>
            <a:off x="0" y="1209040"/>
            <a:ext cx="12023090" cy="4003040"/>
          </a:xfrm>
          <a:prstGeom prst="rect">
            <a:avLst/>
          </a:prstGeom>
        </p:spPr>
      </p:pic>
      <p:pic>
        <p:nvPicPr>
          <p:cNvPr id="5" name="图片 4"/>
          <p:cNvPicPr>
            <a:picLocks noChangeAspect="1"/>
          </p:cNvPicPr>
          <p:nvPr/>
        </p:nvPicPr>
        <p:blipFill>
          <a:blip r:embed="rId4"/>
          <a:stretch>
            <a:fillRect/>
          </a:stretch>
        </p:blipFill>
        <p:spPr>
          <a:xfrm>
            <a:off x="0" y="1209040"/>
            <a:ext cx="11969115" cy="3341370"/>
          </a:xfrm>
          <a:prstGeom prst="rect">
            <a:avLst/>
          </a:prstGeom>
        </p:spPr>
      </p:pic>
      <p:pic>
        <p:nvPicPr>
          <p:cNvPr id="6" name="图片 5">
            <a:extLst>
              <a:ext uri="{FF2B5EF4-FFF2-40B4-BE49-F238E27FC236}">
                <a16:creationId xmlns:a16="http://schemas.microsoft.com/office/drawing/2014/main" id="{CA43A459-E9A1-4118-852B-6480FA95245C}"/>
              </a:ext>
            </a:extLst>
          </p:cNvPr>
          <p:cNvPicPr>
            <a:picLocks noChangeAspect="1"/>
          </p:cNvPicPr>
          <p:nvPr/>
        </p:nvPicPr>
        <p:blipFill>
          <a:blip r:embed="rId5"/>
          <a:stretch>
            <a:fillRect/>
          </a:stretch>
        </p:blipFill>
        <p:spPr>
          <a:xfrm>
            <a:off x="0" y="1365583"/>
            <a:ext cx="12192000" cy="412683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nodeType="clickEffect">
                                  <p:stCondLst>
                                    <p:cond delay="0"/>
                                  </p:stCondLst>
                                  <p:childTnLst>
                                    <p:animEffect transition="out" filter="blinds(horizontal)">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12.</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论证需求及不可行需求</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aphicFrame>
        <p:nvGraphicFramePr>
          <p:cNvPr id="3" name="表格 2">
            <a:extLst>
              <a:ext uri="{FF2B5EF4-FFF2-40B4-BE49-F238E27FC236}">
                <a16:creationId xmlns:a16="http://schemas.microsoft.com/office/drawing/2014/main" id="{D073DE41-989B-46E8-8D47-F35C02FEA703}"/>
              </a:ext>
            </a:extLst>
          </p:cNvPr>
          <p:cNvGraphicFramePr>
            <a:graphicFrameLocks noGrp="1"/>
          </p:cNvGraphicFramePr>
          <p:nvPr>
            <p:extLst>
              <p:ext uri="{D42A27DB-BD31-4B8C-83A1-F6EECF244321}">
                <p14:modId xmlns:p14="http://schemas.microsoft.com/office/powerpoint/2010/main" val="4137590460"/>
              </p:ext>
            </p:extLst>
          </p:nvPr>
        </p:nvGraphicFramePr>
        <p:xfrm>
          <a:off x="1374775" y="1584008"/>
          <a:ext cx="8127999" cy="3571240"/>
        </p:xfrm>
        <a:graphic>
          <a:graphicData uri="http://schemas.openxmlformats.org/drawingml/2006/table">
            <a:tbl>
              <a:tblPr firstRow="1" bandRow="1">
                <a:tableStyleId>{073A0DAA-6AF3-43AB-8588-CEC1D06C72B9}</a:tableStyleId>
              </a:tblPr>
              <a:tblGrid>
                <a:gridCol w="796925">
                  <a:extLst>
                    <a:ext uri="{9D8B030D-6E8A-4147-A177-3AD203B41FA5}">
                      <a16:colId xmlns:a16="http://schemas.microsoft.com/office/drawing/2014/main" val="2723517066"/>
                    </a:ext>
                  </a:extLst>
                </a:gridCol>
                <a:gridCol w="4621741">
                  <a:extLst>
                    <a:ext uri="{9D8B030D-6E8A-4147-A177-3AD203B41FA5}">
                      <a16:colId xmlns:a16="http://schemas.microsoft.com/office/drawing/2014/main" val="998271614"/>
                    </a:ext>
                  </a:extLst>
                </a:gridCol>
                <a:gridCol w="2709333">
                  <a:extLst>
                    <a:ext uri="{9D8B030D-6E8A-4147-A177-3AD203B41FA5}">
                      <a16:colId xmlns:a16="http://schemas.microsoft.com/office/drawing/2014/main" val="1500641521"/>
                    </a:ext>
                  </a:extLst>
                </a:gridCol>
              </a:tblGrid>
              <a:tr h="370840">
                <a:tc>
                  <a:txBody>
                    <a:bodyPr/>
                    <a:lstStyle/>
                    <a:p>
                      <a:r>
                        <a:rPr lang="zh-CN" altLang="en-US" dirty="0"/>
                        <a:t>编号</a:t>
                      </a:r>
                    </a:p>
                  </a:txBody>
                  <a:tcPr/>
                </a:tc>
                <a:tc>
                  <a:txBody>
                    <a:bodyPr/>
                    <a:lstStyle/>
                    <a:p>
                      <a:r>
                        <a:rPr lang="zh-CN" altLang="en-US" dirty="0"/>
                        <a:t>需求</a:t>
                      </a:r>
                    </a:p>
                  </a:txBody>
                  <a:tcPr/>
                </a:tc>
                <a:tc>
                  <a:txBody>
                    <a:bodyPr/>
                    <a:lstStyle/>
                    <a:p>
                      <a:r>
                        <a:rPr lang="zh-CN" altLang="en-US" dirty="0"/>
                        <a:t>原因</a:t>
                      </a:r>
                    </a:p>
                  </a:txBody>
                  <a:tcPr/>
                </a:tc>
                <a:extLst>
                  <a:ext uri="{0D108BD9-81ED-4DB2-BD59-A6C34878D82A}">
                    <a16:rowId xmlns:a16="http://schemas.microsoft.com/office/drawing/2014/main" val="1977868821"/>
                  </a:ext>
                </a:extLst>
              </a:tr>
              <a:tr h="370840">
                <a:tc>
                  <a:txBody>
                    <a:bodyPr/>
                    <a:lstStyle/>
                    <a:p>
                      <a:r>
                        <a:rPr lang="en-US" altLang="zh-CN" dirty="0"/>
                        <a:t>1</a:t>
                      </a:r>
                      <a:endParaRPr lang="zh-CN" altLang="en-US" dirty="0"/>
                    </a:p>
                  </a:txBody>
                  <a:tcPr/>
                </a:tc>
                <a:tc>
                  <a:txBody>
                    <a:bodyPr/>
                    <a:lstStyle/>
                    <a:p>
                      <a:r>
                        <a:rPr lang="zh-CN" altLang="en-US" dirty="0"/>
                        <a:t>对于社区下专门显示置顶帖和加精贴</a:t>
                      </a:r>
                    </a:p>
                  </a:txBody>
                  <a:tcPr/>
                </a:tc>
                <a:tc>
                  <a:txBody>
                    <a:bodyPr/>
                    <a:lstStyle/>
                    <a:p>
                      <a:r>
                        <a:rPr lang="zh-CN" altLang="en-US" dirty="0"/>
                        <a:t>在用户代表刚提出这个需求时，本组经过讨论后认为不是很有必要，但后来经过与教师用户代表的访谈与确认后，本组确认加入该需求。</a:t>
                      </a:r>
                    </a:p>
                  </a:txBody>
                  <a:tcPr/>
                </a:tc>
                <a:extLst>
                  <a:ext uri="{0D108BD9-81ED-4DB2-BD59-A6C34878D82A}">
                    <a16:rowId xmlns:a16="http://schemas.microsoft.com/office/drawing/2014/main" val="2848955982"/>
                  </a:ext>
                </a:extLst>
              </a:tr>
              <a:tr h="370840">
                <a:tc>
                  <a:txBody>
                    <a:bodyPr/>
                    <a:lstStyle/>
                    <a:p>
                      <a:r>
                        <a:rPr lang="en-US" altLang="zh-CN" dirty="0"/>
                        <a:t>2</a:t>
                      </a:r>
                      <a:endParaRPr lang="zh-CN" altLang="en-US" dirty="0"/>
                    </a:p>
                  </a:txBody>
                  <a:tcPr/>
                </a:tc>
                <a:tc>
                  <a:txBody>
                    <a:bodyPr/>
                    <a:lstStyle/>
                    <a:p>
                      <a:r>
                        <a:rPr lang="zh-CN" altLang="en-US" dirty="0"/>
                        <a:t>在社区下的课程论坛显示相应帖子</a:t>
                      </a:r>
                    </a:p>
                  </a:txBody>
                  <a:tcPr/>
                </a:tc>
                <a:tc>
                  <a:txBody>
                    <a:bodyPr/>
                    <a:lstStyle/>
                    <a:p>
                      <a:r>
                        <a:rPr lang="zh-CN" altLang="en-US" dirty="0"/>
                        <a:t>管理员提出应显示相应的课程论坛，而不是帖子，后来经过谈论，教师用户代表认为也应该显示课程论坛较为合理，故去掉。</a:t>
                      </a:r>
                    </a:p>
                  </a:txBody>
                  <a:tcPr/>
                </a:tc>
                <a:extLst>
                  <a:ext uri="{0D108BD9-81ED-4DB2-BD59-A6C34878D82A}">
                    <a16:rowId xmlns:a16="http://schemas.microsoft.com/office/drawing/2014/main" val="1476837669"/>
                  </a:ext>
                </a:extLst>
              </a:tr>
            </a:tbl>
          </a:graphicData>
        </a:graphic>
      </p:graphicFrame>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13.JAD</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会议记录</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3" name="图片 2" descr="搜狗截图20190101165905"/>
          <p:cNvPicPr>
            <a:picLocks noChangeAspect="1"/>
          </p:cNvPicPr>
          <p:nvPr/>
        </p:nvPicPr>
        <p:blipFill>
          <a:blip r:embed="rId2"/>
          <a:stretch>
            <a:fillRect/>
          </a:stretch>
        </p:blipFill>
        <p:spPr>
          <a:xfrm>
            <a:off x="5138420" y="258445"/>
            <a:ext cx="6499860" cy="4488180"/>
          </a:xfrm>
          <a:prstGeom prst="rect">
            <a:avLst/>
          </a:prstGeom>
        </p:spPr>
      </p:pic>
      <p:pic>
        <p:nvPicPr>
          <p:cNvPr id="5" name="图片 4" descr="搜狗截图20190101165916"/>
          <p:cNvPicPr>
            <a:picLocks noChangeAspect="1"/>
          </p:cNvPicPr>
          <p:nvPr/>
        </p:nvPicPr>
        <p:blipFill>
          <a:blip r:embed="rId3"/>
          <a:stretch>
            <a:fillRect/>
          </a:stretch>
        </p:blipFill>
        <p:spPr>
          <a:xfrm>
            <a:off x="5138420" y="4746625"/>
            <a:ext cx="6492240" cy="18288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14.</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需求思维导图</a:t>
            </a:r>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便于移交其他小组</a:t>
            </a:r>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a:t>
            </a:r>
            <a:endPar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endParaRP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6" name="图片 5" descr="搜狗截图20190102130759"/>
          <p:cNvPicPr>
            <a:picLocks noChangeAspect="1"/>
          </p:cNvPicPr>
          <p:nvPr/>
        </p:nvPicPr>
        <p:blipFill>
          <a:blip r:embed="rId2"/>
          <a:stretch>
            <a:fillRect/>
          </a:stretch>
        </p:blipFill>
        <p:spPr>
          <a:xfrm>
            <a:off x="5642610" y="-13335"/>
            <a:ext cx="6577965" cy="6894195"/>
          </a:xfrm>
          <a:prstGeom prst="rect">
            <a:avLst/>
          </a:prstGeom>
        </p:spPr>
      </p:pic>
      <p:pic>
        <p:nvPicPr>
          <p:cNvPr id="7" name="图片 6" descr="搜狗截图20190102130822"/>
          <p:cNvPicPr>
            <a:picLocks noChangeAspect="1"/>
          </p:cNvPicPr>
          <p:nvPr/>
        </p:nvPicPr>
        <p:blipFill>
          <a:blip r:embed="rId3"/>
          <a:stretch>
            <a:fillRect/>
          </a:stretch>
        </p:blipFill>
        <p:spPr>
          <a:xfrm>
            <a:off x="0" y="59284"/>
            <a:ext cx="7715250" cy="673943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500"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15.SRS</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文档功能和非功能需求</a:t>
            </a:r>
          </a:p>
        </p:txBody>
      </p:sp>
      <p:sp>
        <p:nvSpPr>
          <p:cNvPr id="3" name="内容占位符 2"/>
          <p:cNvSpPr>
            <a:spLocks noGrp="1"/>
          </p:cNvSpPr>
          <p:nvPr>
            <p:ph idx="1"/>
          </p:nvPr>
        </p:nvSpPr>
        <p:spPr/>
        <p:txBody>
          <a:bodyPr/>
          <a:lstStyle/>
          <a:p>
            <a:pPr marL="0" indent="0">
              <a:buNone/>
            </a:pPr>
            <a:r>
              <a:rPr lang="zh-CN" altLang="en-US">
                <a:solidFill>
                  <a:schemeClr val="tx1"/>
                </a:solidFill>
              </a:rPr>
              <a:t>功能需求：管理员功能需求、学生功能需求、教师功能需求。</a:t>
            </a:r>
          </a:p>
          <a:p>
            <a:pPr marL="0" indent="0">
              <a:buNone/>
            </a:pPr>
            <a:endParaRPr lang="zh-CN" altLang="en-US">
              <a:solidFill>
                <a:schemeClr val="tx1"/>
              </a:solidFill>
            </a:endParaRPr>
          </a:p>
          <a:p>
            <a:pPr marL="0" indent="0">
              <a:buNone/>
            </a:pPr>
            <a:r>
              <a:rPr lang="zh-CN" altLang="en-US">
                <a:solidFill>
                  <a:schemeClr val="tx1"/>
                </a:solidFill>
              </a:rPr>
              <a:t>非功能需求：易用性、性能、保密性、安全性、可维护性。</a:t>
            </a:r>
          </a:p>
          <a:p>
            <a:pPr marL="0" indent="0">
              <a:buNone/>
            </a:pPr>
            <a:endParaRPr lang="en-US" altLang="zh-CN">
              <a:solidFill>
                <a:schemeClr val="tx1"/>
              </a:solidFill>
            </a:endParaRPr>
          </a:p>
          <a:p>
            <a:pPr marL="0" indent="0">
              <a:buNone/>
            </a:pPr>
            <a:endParaRPr lang="en-US" altLang="zh-CN">
              <a:solidFill>
                <a:schemeClr val="tx1"/>
              </a:solidFill>
            </a:endParaRPr>
          </a:p>
          <a:p>
            <a:pPr marL="0" indent="0">
              <a:buNone/>
            </a:pPr>
            <a:endParaRPr lang="en-US" altLang="zh-CN">
              <a:solidFill>
                <a:schemeClr val="tx1"/>
              </a:solidFill>
            </a:endParaRPr>
          </a:p>
          <a:p>
            <a:pPr marL="0" indent="0">
              <a:buNone/>
            </a:pPr>
            <a:r>
              <a:rPr lang="zh-CN" altLang="en-US">
                <a:solidFill>
                  <a:schemeClr val="tx1"/>
                </a:solidFill>
              </a:rPr>
              <a:t>具体见</a:t>
            </a:r>
            <a:r>
              <a:rPr lang="en-US" altLang="zh-CN">
                <a:solidFill>
                  <a:schemeClr val="tx1"/>
                </a:solidFill>
              </a:rPr>
              <a:t>SRS</a:t>
            </a:r>
            <a:r>
              <a:rPr lang="zh-CN" altLang="en-US">
                <a:solidFill>
                  <a:schemeClr val="tx1"/>
                </a:solidFill>
              </a:rPr>
              <a:t>。</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16.SRS</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中用户需求优先级排序</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7" name="图片 6">
            <a:extLst>
              <a:ext uri="{FF2B5EF4-FFF2-40B4-BE49-F238E27FC236}">
                <a16:creationId xmlns:a16="http://schemas.microsoft.com/office/drawing/2014/main" id="{1E8138B8-EEC4-4F4E-902B-0F6C1BEBEE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478" y="1309364"/>
            <a:ext cx="11747043" cy="509143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17.</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需求优先级排序（考虑用户群权重）</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aphicFrame>
        <p:nvGraphicFramePr>
          <p:cNvPr id="5" name="表格 4"/>
          <p:cNvGraphicFramePr/>
          <p:nvPr/>
        </p:nvGraphicFramePr>
        <p:xfrm>
          <a:off x="3101340" y="2656840"/>
          <a:ext cx="5989320" cy="2198370"/>
        </p:xfrm>
        <a:graphic>
          <a:graphicData uri="http://schemas.openxmlformats.org/drawingml/2006/table">
            <a:tbl>
              <a:tblPr firstRow="1" bandRow="1">
                <a:tableStyleId>{5940675A-B579-460E-94D1-54222C63F5DA}</a:tableStyleId>
              </a:tblPr>
              <a:tblGrid>
                <a:gridCol w="1995805">
                  <a:extLst>
                    <a:ext uri="{9D8B030D-6E8A-4147-A177-3AD203B41FA5}">
                      <a16:colId xmlns:a16="http://schemas.microsoft.com/office/drawing/2014/main" val="20000"/>
                    </a:ext>
                  </a:extLst>
                </a:gridCol>
                <a:gridCol w="1995805">
                  <a:extLst>
                    <a:ext uri="{9D8B030D-6E8A-4147-A177-3AD203B41FA5}">
                      <a16:colId xmlns:a16="http://schemas.microsoft.com/office/drawing/2014/main" val="20001"/>
                    </a:ext>
                  </a:extLst>
                </a:gridCol>
                <a:gridCol w="1997710">
                  <a:extLst>
                    <a:ext uri="{9D8B030D-6E8A-4147-A177-3AD203B41FA5}">
                      <a16:colId xmlns:a16="http://schemas.microsoft.com/office/drawing/2014/main" val="20002"/>
                    </a:ext>
                  </a:extLst>
                </a:gridCol>
              </a:tblGrid>
              <a:tr h="366395">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用户分类</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权重</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优先级</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66395">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客户</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1.5</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高</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66395">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教师用户</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1</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中</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66395">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学生用户</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1</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中</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66395">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管理员用户</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1</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中</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66395">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游客用户</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0.5</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低</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400" b="0">
                <a:effectLst/>
                <a:latin typeface="微软雅黑" panose="020B0503020204020204" charset="-122"/>
                <a:ea typeface="微软雅黑" panose="020B0503020204020204" charset="-122"/>
                <a:cs typeface="微软雅黑" panose="020B0503020204020204" charset="-122"/>
              </a:rPr>
              <a:t>目录</a:t>
            </a:r>
          </a:p>
        </p:txBody>
      </p:sp>
      <p:sp>
        <p:nvSpPr>
          <p:cNvPr id="5" name="内容占位符 4"/>
          <p:cNvSpPr>
            <a:spLocks noGrp="1"/>
          </p:cNvSpPr>
          <p:nvPr>
            <p:ph idx="1"/>
          </p:nvPr>
        </p:nvSpPr>
        <p:spPr>
          <a:xfrm>
            <a:off x="647700" y="1825625"/>
            <a:ext cx="10515600" cy="4925695"/>
          </a:xfrm>
        </p:spPr>
        <p:txBody>
          <a:bodyPr>
            <a:normAutofit/>
          </a:bodyPr>
          <a:lstStyle/>
          <a:p>
            <a:pPr marL="0" indent="0">
              <a:buNone/>
            </a:pPr>
            <a:r>
              <a:rPr lang="zh-CN" altLang="en-US" sz="3200">
                <a:solidFill>
                  <a:schemeClr val="tx1"/>
                </a:solidFill>
                <a:latin typeface="微软雅黑" panose="020B0503020204020204" charset="-122"/>
                <a:ea typeface="微软雅黑" panose="020B0503020204020204" charset="-122"/>
                <a:cs typeface="微软雅黑" panose="020B0503020204020204" charset="-122"/>
                <a:sym typeface="+mn-ea"/>
              </a:rPr>
              <a:t>为了便于评审，该</a:t>
            </a:r>
            <a:r>
              <a:rPr lang="en-US" altLang="zh-CN" sz="3200">
                <a:solidFill>
                  <a:schemeClr val="tx1"/>
                </a:solidFill>
                <a:latin typeface="微软雅黑" panose="020B0503020204020204" charset="-122"/>
                <a:ea typeface="微软雅黑" panose="020B0503020204020204" charset="-122"/>
                <a:cs typeface="微软雅黑" panose="020B0503020204020204" charset="-122"/>
                <a:sym typeface="+mn-ea"/>
              </a:rPr>
              <a:t>PPT</a:t>
            </a:r>
            <a:r>
              <a:rPr lang="zh-CN" altLang="en-US" sz="3200">
                <a:solidFill>
                  <a:schemeClr val="tx1"/>
                </a:solidFill>
                <a:latin typeface="微软雅黑" panose="020B0503020204020204" charset="-122"/>
                <a:ea typeface="微软雅黑" panose="020B0503020204020204" charset="-122"/>
                <a:cs typeface="微软雅黑" panose="020B0503020204020204" charset="-122"/>
                <a:sym typeface="+mn-ea"/>
              </a:rPr>
              <a:t>顺序完全根据评审表顺序排序</a:t>
            </a:r>
            <a:endParaRPr lang="zh-CN" altLang="en-US" sz="32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18.</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需求冲突</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aphicFrame>
        <p:nvGraphicFramePr>
          <p:cNvPr id="5" name="表格 4"/>
          <p:cNvGraphicFramePr/>
          <p:nvPr/>
        </p:nvGraphicFramePr>
        <p:xfrm>
          <a:off x="2865755" y="2574925"/>
          <a:ext cx="6460490" cy="1964690"/>
        </p:xfrm>
        <a:graphic>
          <a:graphicData uri="http://schemas.openxmlformats.org/drawingml/2006/table">
            <a:tbl>
              <a:tblPr firstRow="1" bandRow="1">
                <a:tableStyleId>{5940675A-B579-460E-94D1-54222C63F5DA}</a:tableStyleId>
              </a:tblPr>
              <a:tblGrid>
                <a:gridCol w="2153285">
                  <a:extLst>
                    <a:ext uri="{9D8B030D-6E8A-4147-A177-3AD203B41FA5}">
                      <a16:colId xmlns:a16="http://schemas.microsoft.com/office/drawing/2014/main" val="20000"/>
                    </a:ext>
                  </a:extLst>
                </a:gridCol>
                <a:gridCol w="2152015">
                  <a:extLst>
                    <a:ext uri="{9D8B030D-6E8A-4147-A177-3AD203B41FA5}">
                      <a16:colId xmlns:a16="http://schemas.microsoft.com/office/drawing/2014/main" val="20001"/>
                    </a:ext>
                  </a:extLst>
                </a:gridCol>
                <a:gridCol w="2155190">
                  <a:extLst>
                    <a:ext uri="{9D8B030D-6E8A-4147-A177-3AD203B41FA5}">
                      <a16:colId xmlns:a16="http://schemas.microsoft.com/office/drawing/2014/main" val="20002"/>
                    </a:ext>
                  </a:extLst>
                </a:gridCol>
              </a:tblGrid>
              <a:tr h="363855">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编号</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需求冲突描述</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解决措施</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600835">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1</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社区下点击课程论坛时，出现的帖子是跳转至课程论坛界面还是帖子详情界面。</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600" b="0">
                          <a:latin typeface="微软雅黑" panose="020B0503020204020204" charset="-122"/>
                          <a:ea typeface="微软雅黑" panose="020B0503020204020204" charset="-122"/>
                          <a:cs typeface="宋体" panose="02010600030101010101" pitchFamily="2" charset="-122"/>
                        </a:rPr>
                        <a:t>经由教师和管理员协商打算采取，教师放弃显示帖子界面，直接显示课程论坛的界面，点击即可进入相应的课程论坛。</a:t>
                      </a:r>
                      <a:endParaRPr lang="en-US" altLang="en-US" sz="16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19.SRS</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中数据字典</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3" name="图片 2" descr="搜狗截图20190101172734"/>
          <p:cNvPicPr>
            <a:picLocks noChangeAspect="1"/>
          </p:cNvPicPr>
          <p:nvPr/>
        </p:nvPicPr>
        <p:blipFill>
          <a:blip r:embed="rId2"/>
          <a:stretch>
            <a:fillRect/>
          </a:stretch>
        </p:blipFill>
        <p:spPr>
          <a:xfrm>
            <a:off x="3166110" y="1480820"/>
            <a:ext cx="6042660" cy="459486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20.E-R</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图</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3" name="图片 2" descr="搜狗截图20190101180835"/>
          <p:cNvPicPr>
            <a:picLocks noChangeAspect="1"/>
          </p:cNvPicPr>
          <p:nvPr/>
        </p:nvPicPr>
        <p:blipFill>
          <a:blip r:embed="rId2"/>
          <a:stretch>
            <a:fillRect/>
          </a:stretch>
        </p:blipFill>
        <p:spPr>
          <a:xfrm>
            <a:off x="876300" y="1399540"/>
            <a:ext cx="10655935" cy="531431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21.</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系统的运行环境</a:t>
            </a:r>
          </a:p>
        </p:txBody>
      </p:sp>
      <p:sp>
        <p:nvSpPr>
          <p:cNvPr id="3" name="内容占位符 2"/>
          <p:cNvSpPr>
            <a:spLocks noGrp="1"/>
          </p:cNvSpPr>
          <p:nvPr>
            <p:ph idx="1"/>
          </p:nvPr>
        </p:nvSpPr>
        <p:spPr/>
        <p:txBody>
          <a:bodyPr/>
          <a:lstStyle/>
          <a:p>
            <a:r>
              <a:rPr lang="zh-CN" sz="2400" b="1">
                <a:solidFill>
                  <a:schemeClr val="tx1"/>
                </a:solidFill>
                <a:latin typeface="微软雅黑" panose="020B0503020204020204" charset="-122"/>
                <a:ea typeface="微软雅黑" panose="020B0503020204020204" charset="-122"/>
                <a:cs typeface="微软雅黑" panose="020B0503020204020204" charset="-122"/>
                <a:sym typeface="+mn-ea"/>
              </a:rPr>
              <a:t>运行环境</a:t>
            </a:r>
            <a:endParaRPr lang="zh-CN">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本网站要求保证至少</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300</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名同学上课辅助服务的要求</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包括数据存储能力</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网络服务吞吐能力</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数据安全特性等</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服务器建议选用</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Intel CPU,</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可以选择</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Windows</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或者</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Linux.</a:t>
            </a:r>
            <a:endParaRPr lang="zh-CN">
              <a:solidFill>
                <a:schemeClr val="tx1"/>
              </a:solidFill>
              <a:latin typeface="微软雅黑" panose="020B0503020204020204" charset="-122"/>
              <a:ea typeface="微软雅黑" panose="020B0503020204020204" charset="-122"/>
              <a:cs typeface="微软雅黑" panose="020B0503020204020204" charset="-122"/>
              <a:sym typeface="+mn-ea"/>
            </a:endParaRP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开发平台可以选择</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IIS, .NET</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或者</a:t>
            </a:r>
            <a:r>
              <a:rPr lang="en-US">
                <a:solidFill>
                  <a:schemeClr val="tx1"/>
                </a:solidFill>
                <a:latin typeface="微软雅黑" panose="020B0503020204020204" charset="-122"/>
                <a:ea typeface="微软雅黑" panose="020B0503020204020204" charset="-122"/>
                <a:cs typeface="微软雅黑" panose="020B0503020204020204" charset="-122"/>
                <a:sym typeface="+mn-ea"/>
              </a:rPr>
              <a:t>apache, tomcat/jboss</a:t>
            </a:r>
            <a:r>
              <a:rPr lang="zh-CN">
                <a:solidFill>
                  <a:schemeClr val="tx1"/>
                </a:solidFill>
                <a:latin typeface="微软雅黑" panose="020B0503020204020204" charset="-122"/>
                <a:ea typeface="微软雅黑" panose="020B0503020204020204" charset="-122"/>
                <a:cs typeface="微软雅黑" panose="020B0503020204020204" charset="-122"/>
                <a:sym typeface="+mn-ea"/>
              </a:rPr>
              <a:t>平台</a:t>
            </a:r>
          </a:p>
          <a:p>
            <a:r>
              <a:rPr lang="zh-CN">
                <a:solidFill>
                  <a:schemeClr val="tx1"/>
                </a:solidFill>
                <a:latin typeface="微软雅黑" panose="020B0503020204020204" charset="-122"/>
                <a:ea typeface="微软雅黑" panose="020B0503020204020204" charset="-122"/>
                <a:cs typeface="微软雅黑" panose="020B0503020204020204" charset="-122"/>
                <a:sym typeface="+mn-ea"/>
              </a:rPr>
              <a:t>网站界面原型选用Axure RP进行设计，App界面选用墨刀进行设计</a:t>
            </a:r>
            <a:endParaRPr lang="zh-CN" altLang="en-US">
              <a:solidFill>
                <a:schemeClr val="tx1"/>
              </a:solidFill>
            </a:endParaRPr>
          </a:p>
          <a:p>
            <a:endParaRPr lang="zh-CN" altLang="en-US">
              <a:solidFill>
                <a:schemeClr val="tx1"/>
              </a:solidFill>
            </a:endParaRP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5" name="图片 4" descr="搜狗截图20190101181408"/>
          <p:cNvPicPr>
            <a:picLocks noChangeAspect="1"/>
          </p:cNvPicPr>
          <p:nvPr/>
        </p:nvPicPr>
        <p:blipFill>
          <a:blip r:embed="rId2"/>
          <a:stretch>
            <a:fillRect/>
          </a:stretch>
        </p:blipFill>
        <p:spPr>
          <a:xfrm>
            <a:off x="4660900" y="1504315"/>
            <a:ext cx="7183120" cy="48387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22.</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用户需求来源及链接或索引关系</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3" name="图片 2" descr="搜狗截图20190101173714"/>
          <p:cNvPicPr>
            <a:picLocks noChangeAspect="1"/>
          </p:cNvPicPr>
          <p:nvPr/>
        </p:nvPicPr>
        <p:blipFill>
          <a:blip r:embed="rId2"/>
          <a:stretch>
            <a:fillRect/>
          </a:stretch>
        </p:blipFill>
        <p:spPr>
          <a:xfrm>
            <a:off x="3265170" y="2537460"/>
            <a:ext cx="5280660" cy="4091940"/>
          </a:xfrm>
          <a:prstGeom prst="rect">
            <a:avLst/>
          </a:prstGeom>
        </p:spPr>
      </p:pic>
      <p:pic>
        <p:nvPicPr>
          <p:cNvPr id="5" name="图片 4" descr="搜狗截图20190101173650"/>
          <p:cNvPicPr>
            <a:picLocks noChangeAspect="1"/>
          </p:cNvPicPr>
          <p:nvPr/>
        </p:nvPicPr>
        <p:blipFill>
          <a:blip r:embed="rId3"/>
          <a:stretch>
            <a:fillRect/>
          </a:stretch>
        </p:blipFill>
        <p:spPr>
          <a:xfrm>
            <a:off x="2476500" y="1214120"/>
            <a:ext cx="7034530" cy="116459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23.UML</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工具</a:t>
            </a:r>
          </a:p>
        </p:txBody>
      </p:sp>
      <p:sp>
        <p:nvSpPr>
          <p:cNvPr id="3" name="内容占位符 2"/>
          <p:cNvSpPr>
            <a:spLocks noGrp="1"/>
          </p:cNvSpPr>
          <p:nvPr>
            <p:ph idx="1"/>
          </p:nvPr>
        </p:nvSpPr>
        <p:spPr/>
        <p:txBody>
          <a:bodyPr/>
          <a:lstStyle/>
          <a:p>
            <a:pPr marL="0" indent="0">
              <a:buNone/>
            </a:pPr>
            <a:r>
              <a:rPr lang="en-US" altLang="zh-CN">
                <a:latin typeface="微软雅黑" panose="020B0503020204020204" charset="-122"/>
                <a:ea typeface="微软雅黑" panose="020B0503020204020204" charset="-122"/>
              </a:rPr>
              <a:t>Visio</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24.UML</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用例图</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aphicFrame>
        <p:nvGraphicFramePr>
          <p:cNvPr id="3" name="对象 -2147482623"/>
          <p:cNvGraphicFramePr/>
          <p:nvPr/>
        </p:nvGraphicFramePr>
        <p:xfrm>
          <a:off x="4945380" y="65405"/>
          <a:ext cx="7209155" cy="6799580"/>
        </p:xfrm>
        <a:graphic>
          <a:graphicData uri="http://schemas.openxmlformats.org/presentationml/2006/ole">
            <mc:AlternateContent xmlns:mc="http://schemas.openxmlformats.org/markup-compatibility/2006">
              <mc:Choice xmlns:v="urn:schemas-microsoft-com:vml" Requires="v">
                <p:oleObj spid="_x0000_s3082" r:id="rId3" imgW="16368395" imgH="18315305" progId="Visio.Drawing.15">
                  <p:embed/>
                </p:oleObj>
              </mc:Choice>
              <mc:Fallback>
                <p:oleObj r:id="rId3" imgW="16368395" imgH="18315305" progId="Visio.Drawing.15">
                  <p:embed/>
                  <p:pic>
                    <p:nvPicPr>
                      <p:cNvPr id="0" name="图片 3075"/>
                      <p:cNvPicPr/>
                      <p:nvPr/>
                    </p:nvPicPr>
                    <p:blipFill>
                      <a:blip r:embed="rId4"/>
                      <a:stretch>
                        <a:fillRect/>
                      </a:stretch>
                    </p:blipFill>
                    <p:spPr>
                      <a:xfrm>
                        <a:off x="4945380" y="65405"/>
                        <a:ext cx="7209155" cy="6799580"/>
                      </a:xfrm>
                      <a:prstGeom prst="rect">
                        <a:avLst/>
                      </a:prstGeom>
                      <a:noFill/>
                      <a:ln w="38100">
                        <a:noFill/>
                        <a:miter/>
                      </a:ln>
                    </p:spPr>
                  </p:pic>
                </p:oleObj>
              </mc:Fallback>
            </mc:AlternateContent>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sym typeface="+mn-ea"/>
              </a:rPr>
              <a:t>25.</a:t>
            </a:r>
            <a:r>
              <a:rPr lang="zh-CN" altLang="en-US" sz="4400" b="0" dirty="0">
                <a:solidFill>
                  <a:schemeClr val="tx1"/>
                </a:solidFill>
                <a:effectLst/>
                <a:latin typeface="微软雅黑" panose="020B0503020204020204" charset="-122"/>
                <a:ea typeface="微软雅黑" panose="020B0503020204020204" charset="-122"/>
                <a:sym typeface="+mn-ea"/>
              </a:rPr>
              <a:t>测试用例</a:t>
            </a:r>
            <a:endPar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endParaRP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aphicFrame>
        <p:nvGraphicFramePr>
          <p:cNvPr id="5" name="表格 4"/>
          <p:cNvGraphicFramePr/>
          <p:nvPr/>
        </p:nvGraphicFramePr>
        <p:xfrm>
          <a:off x="409575" y="1215263"/>
          <a:ext cx="4632960" cy="5426710"/>
        </p:xfrm>
        <a:graphic>
          <a:graphicData uri="http://schemas.openxmlformats.org/drawingml/2006/table">
            <a:tbl>
              <a:tblPr firstRow="1" bandRow="1">
                <a:tableStyleId>{5940675A-B579-460E-94D1-54222C63F5DA}</a:tableStyleId>
              </a:tblPr>
              <a:tblGrid>
                <a:gridCol w="1099820">
                  <a:extLst>
                    <a:ext uri="{9D8B030D-6E8A-4147-A177-3AD203B41FA5}">
                      <a16:colId xmlns:a16="http://schemas.microsoft.com/office/drawing/2014/main" val="20000"/>
                    </a:ext>
                  </a:extLst>
                </a:gridCol>
                <a:gridCol w="1760855">
                  <a:extLst>
                    <a:ext uri="{9D8B030D-6E8A-4147-A177-3AD203B41FA5}">
                      <a16:colId xmlns:a16="http://schemas.microsoft.com/office/drawing/2014/main" val="20001"/>
                    </a:ext>
                  </a:extLst>
                </a:gridCol>
                <a:gridCol w="1772285">
                  <a:extLst>
                    <a:ext uri="{9D8B030D-6E8A-4147-A177-3AD203B41FA5}">
                      <a16:colId xmlns:a16="http://schemas.microsoft.com/office/drawing/2014/main" val="20002"/>
                    </a:ext>
                  </a:extLst>
                </a:gridCol>
              </a:tblGrid>
              <a:tr h="320040">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输入条件</a:t>
                      </a:r>
                      <a:endParaRPr lang="en-US" altLang="en-US" sz="12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有效等价类</a:t>
                      </a:r>
                      <a:endParaRPr lang="en-US" altLang="en-US" sz="12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无效等价类</a:t>
                      </a:r>
                      <a:endParaRPr lang="en-US" altLang="en-US" sz="12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98170">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工作单位</a:t>
                      </a:r>
                      <a:endParaRPr lang="en-US" altLang="en-US" sz="12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工作单位不能为空（1）</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工作单位为空（10）</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97535">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姓名</a:t>
                      </a:r>
                      <a:endParaRPr lang="en-US" altLang="en-US" sz="12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姓名2个字符以上6个字符以下（2）姓名内容合法汉字（3）</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姓名为空（11）姓名长度&lt;2个字符长度（12）姓名长度&gt;6个字符长度（13）姓名包含非法汉字，如&amp;,*（14）</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98170">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身份证</a:t>
                      </a:r>
                      <a:endParaRPr lang="en-US" altLang="en-US" sz="12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身份证长度为18位（4）</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身份证为空（15）身份证长度小于18位（16）身份证长度大于18位（17） </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97535">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电话号码</a:t>
                      </a:r>
                      <a:endParaRPr lang="en-US" altLang="en-US" sz="12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电话号码11位（5）</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电话号码为空（18）电话号码长度小于11位（19）电话号码长度大于11位（20）</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98170">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邮箱</a:t>
                      </a:r>
                      <a:endParaRPr lang="en-US" altLang="en-US" sz="12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1.有且只能有1个“@”号，至少有一个“.”号@”前面的部分    （6）</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1. 邮箱内容为空（21）2. 邮箱出现多个“@”符号（22）3. 邮箱没有“@”符号（23）4. 邮箱没有出现“.”（24）</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97535">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密码</a:t>
                      </a:r>
                      <a:endParaRPr lang="en-US" altLang="en-US" sz="12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用户密码为6到18位  （7）字母数字混合组合（8）</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密码为空（25）密码长度小于6位（26）密码长度大于18位（27）</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619125">
                <a:tc>
                  <a:txBody>
                    <a:bodyPr/>
                    <a:lstStyle/>
                    <a:p>
                      <a:pPr indent="0">
                        <a:buNone/>
                      </a:pPr>
                      <a:r>
                        <a:rPr lang="en-US" sz="1200" b="0">
                          <a:latin typeface="微软雅黑" panose="020B0503020204020204" charset="-122"/>
                          <a:ea typeface="微软雅黑" panose="020B0503020204020204" charset="-122"/>
                          <a:cs typeface="宋体" panose="02010600030101010101" pitchFamily="2" charset="-122"/>
                        </a:rPr>
                        <a:t>确认密码</a:t>
                      </a:r>
                      <a:endParaRPr lang="en-US" altLang="en-US" sz="12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和输入的密码一致（9）</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微软雅黑" panose="020B0503020204020204" charset="-122"/>
                          <a:ea typeface="微软雅黑" panose="020B0503020204020204" charset="-122"/>
                          <a:cs typeface="微软雅黑" panose="020B0503020204020204" charset="-122"/>
                        </a:rPr>
                        <a:t>确认密码为空（28）确认密码和输入的密码不一致（29）</a:t>
                      </a:r>
                      <a:endParaRPr lang="en-US" altLang="en-US" sz="1200" b="0">
                        <a:latin typeface="微软雅黑" panose="020B0503020204020204" charset="-122"/>
                        <a:ea typeface="微软雅黑" panose="020B0503020204020204" charset="-122"/>
                        <a:cs typeface="微软雅黑" panose="020B0503020204020204"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444615" y="109220"/>
          <a:ext cx="4910455" cy="6532245"/>
        </p:xfrm>
        <a:graphic>
          <a:graphicData uri="http://schemas.openxmlformats.org/drawingml/2006/table">
            <a:tbl>
              <a:tblPr firstRow="1" bandRow="1">
                <a:tableStyleId>{5940675A-B579-460E-94D1-54222C63F5DA}</a:tableStyleId>
              </a:tblPr>
              <a:tblGrid>
                <a:gridCol w="801370">
                  <a:extLst>
                    <a:ext uri="{9D8B030D-6E8A-4147-A177-3AD203B41FA5}">
                      <a16:colId xmlns:a16="http://schemas.microsoft.com/office/drawing/2014/main" val="20000"/>
                    </a:ext>
                  </a:extLst>
                </a:gridCol>
                <a:gridCol w="1236345">
                  <a:extLst>
                    <a:ext uri="{9D8B030D-6E8A-4147-A177-3AD203B41FA5}">
                      <a16:colId xmlns:a16="http://schemas.microsoft.com/office/drawing/2014/main" val="20001"/>
                    </a:ext>
                  </a:extLst>
                </a:gridCol>
                <a:gridCol w="697865">
                  <a:extLst>
                    <a:ext uri="{9D8B030D-6E8A-4147-A177-3AD203B41FA5}">
                      <a16:colId xmlns:a16="http://schemas.microsoft.com/office/drawing/2014/main" val="20002"/>
                    </a:ext>
                  </a:extLst>
                </a:gridCol>
                <a:gridCol w="67310">
                  <a:extLst>
                    <a:ext uri="{9D8B030D-6E8A-4147-A177-3AD203B41FA5}">
                      <a16:colId xmlns:a16="http://schemas.microsoft.com/office/drawing/2014/main" val="20003"/>
                    </a:ext>
                  </a:extLst>
                </a:gridCol>
                <a:gridCol w="676910">
                  <a:extLst>
                    <a:ext uri="{9D8B030D-6E8A-4147-A177-3AD203B41FA5}">
                      <a16:colId xmlns:a16="http://schemas.microsoft.com/office/drawing/2014/main" val="20004"/>
                    </a:ext>
                  </a:extLst>
                </a:gridCol>
                <a:gridCol w="49530">
                  <a:extLst>
                    <a:ext uri="{9D8B030D-6E8A-4147-A177-3AD203B41FA5}">
                      <a16:colId xmlns:a16="http://schemas.microsoft.com/office/drawing/2014/main" val="20005"/>
                    </a:ext>
                  </a:extLst>
                </a:gridCol>
                <a:gridCol w="574040">
                  <a:extLst>
                    <a:ext uri="{9D8B030D-6E8A-4147-A177-3AD203B41FA5}">
                      <a16:colId xmlns:a16="http://schemas.microsoft.com/office/drawing/2014/main" val="20006"/>
                    </a:ext>
                  </a:extLst>
                </a:gridCol>
                <a:gridCol w="807085">
                  <a:extLst>
                    <a:ext uri="{9D8B030D-6E8A-4147-A177-3AD203B41FA5}">
                      <a16:colId xmlns:a16="http://schemas.microsoft.com/office/drawing/2014/main" val="20007"/>
                    </a:ext>
                  </a:extLst>
                </a:gridCol>
              </a:tblGrid>
              <a:tr h="402590">
                <a:tc>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项目/软件</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软件工程系列课程教学辅助网站</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程序版本</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2">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 测试编号</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TC-T001</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27965">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功能模块名</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教师注册</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编制人 　</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02590">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对应用例编号</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c-T001</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编制时间 　</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27965">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相关的用例</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教师进行网站注册</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27330">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功能特性</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网站注册</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77850">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测试目的</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对输入的账号信息进行规范化，防止非法注册</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403225">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预置条件</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教师在该网站上未进行注册过</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特殊规程说明 </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无</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402590">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参考信息</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用例说明中关于“教师账号注册”的说明</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227330">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测试数据</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7">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extLst>
                  <a:ext uri="{0D108BD9-81ED-4DB2-BD59-A6C34878D82A}">
                    <a16:rowId xmlns:a16="http://schemas.microsoft.com/office/drawing/2014/main" val="10008"/>
                  </a:ext>
                </a:extLst>
              </a:tr>
              <a:tr h="227965">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操作序号</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操作描述 </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数 据</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2">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覆盖路径</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期望结果 </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实际结果</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3204845">
                <a:tc>
                  <a:txBody>
                    <a:bodyPr/>
                    <a:lstStyle/>
                    <a:p>
                      <a:pPr indent="0">
                        <a:buNone/>
                      </a:pPr>
                      <a:r>
                        <a:rPr lang="en-US" sz="1000" b="0">
                          <a:latin typeface="微软雅黑" panose="020B0503020204020204" charset="-122"/>
                          <a:ea typeface="微软雅黑" panose="020B0503020204020204" charset="-122"/>
                          <a:cs typeface="宋体" panose="02010600030101010101" pitchFamily="2" charset="-122"/>
                        </a:rPr>
                        <a:t>1 </a:t>
                      </a:r>
                      <a:endParaRPr lang="en-US" altLang="en-US" sz="1000" b="0">
                        <a:latin typeface="微软雅黑" panose="020B0503020204020204" charset="-122"/>
                        <a:ea typeface="微软雅黑" panose="020B0503020204020204" charset="-122"/>
                        <a:cs typeface="宋体" panose="02010600030101010101" pitchFamily="2"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输入工作单位，输入姓名，输入邮箱，输入身份证，输入电话号码，输入密码，输入确认密码按“注册”按钮。 </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工作单位=浙江大学，输入姓名=张三，输入邮箱=“123456@.stu.zucc.edu.cn”，身份证=123456789987654321，电话号码=13656648591，输入密码=1235ab，确认密码=1234ab</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gridSpan="2">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（1）（2）（3）（4）（5）（6）（7）（8）</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 注册成功，显示登录界面</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微软雅黑" panose="020B0503020204020204" charset="-122"/>
                          <a:ea typeface="微软雅黑" panose="020B0503020204020204" charset="-122"/>
                          <a:cs typeface="微软雅黑" panose="020B0503020204020204" charset="-122"/>
                        </a:rPr>
                        <a:t> 显示登录界面</a:t>
                      </a:r>
                      <a:endParaRPr lang="en-US" altLang="en-US" sz="1000" b="0">
                        <a:latin typeface="微软雅黑" panose="020B0503020204020204" charset="-122"/>
                        <a:ea typeface="微软雅黑" panose="020B0503020204020204" charset="-122"/>
                        <a:cs typeface="微软雅黑" panose="020B0503020204020204" charset="-122"/>
                      </a:endParaRPr>
                    </a:p>
                  </a:txBody>
                  <a:tcPr marL="22859" marR="22859" marT="22859" marB="22859" anchor="ct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26.</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测试用例的设计采用的方法、数量</a:t>
            </a:r>
          </a:p>
        </p:txBody>
      </p:sp>
      <p:sp>
        <p:nvSpPr>
          <p:cNvPr id="3" name="内容占位符 2"/>
          <p:cNvSpPr>
            <a:spLocks noGrp="1"/>
          </p:cNvSpPr>
          <p:nvPr>
            <p:ph idx="1"/>
          </p:nvPr>
        </p:nvSpPr>
        <p:spPr/>
        <p:txBody>
          <a:bodyPr/>
          <a:lstStyle/>
          <a:p>
            <a:r>
              <a:rPr lang="zh-CN" altLang="en-US">
                <a:solidFill>
                  <a:schemeClr val="tx1"/>
                </a:solidFill>
              </a:rPr>
              <a:t>方法：等价类</a:t>
            </a:r>
          </a:p>
          <a:p>
            <a:r>
              <a:rPr lang="zh-CN" altLang="en-US">
                <a:solidFill>
                  <a:schemeClr val="tx1"/>
                </a:solidFill>
              </a:rPr>
              <a:t>数量：</a:t>
            </a:r>
            <a:r>
              <a:rPr lang="en-US" altLang="zh-CN">
                <a:solidFill>
                  <a:schemeClr val="tx1"/>
                </a:solidFill>
              </a:rPr>
              <a:t>155</a:t>
            </a:r>
            <a:r>
              <a:rPr lang="zh-CN" altLang="en-US">
                <a:solidFill>
                  <a:schemeClr val="tx1"/>
                </a:solidFill>
              </a:rPr>
              <a:t>个</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27.</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用户手册</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3" name="图片 2" descr="搜狗截图20190101174632"/>
          <p:cNvPicPr>
            <a:picLocks noChangeAspect="1"/>
          </p:cNvPicPr>
          <p:nvPr/>
        </p:nvPicPr>
        <p:blipFill>
          <a:blip r:embed="rId2"/>
          <a:stretch>
            <a:fillRect/>
          </a:stretch>
        </p:blipFill>
        <p:spPr>
          <a:xfrm>
            <a:off x="203200" y="1159510"/>
            <a:ext cx="5440680" cy="5288280"/>
          </a:xfrm>
          <a:prstGeom prst="rect">
            <a:avLst/>
          </a:prstGeom>
        </p:spPr>
      </p:pic>
      <p:pic>
        <p:nvPicPr>
          <p:cNvPr id="5" name="图片 4" descr="搜狗截图20190101174650"/>
          <p:cNvPicPr>
            <a:picLocks noChangeAspect="1"/>
          </p:cNvPicPr>
          <p:nvPr/>
        </p:nvPicPr>
        <p:blipFill>
          <a:blip r:embed="rId3"/>
          <a:stretch>
            <a:fillRect/>
          </a:stretch>
        </p:blipFill>
        <p:spPr>
          <a:xfrm>
            <a:off x="5748020" y="1159510"/>
            <a:ext cx="6377940" cy="497586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a:effectLst/>
                <a:latin typeface="微软雅黑" panose="020B0503020204020204" charset="-122"/>
                <a:ea typeface="微软雅黑" panose="020B0503020204020204" charset="-122"/>
                <a:cs typeface="微软雅黑" panose="020B0503020204020204" charset="-122"/>
              </a:rPr>
              <a:t>1.</a:t>
            </a:r>
            <a:r>
              <a:rPr lang="zh-CN" altLang="en-US" sz="4400" b="0">
                <a:effectLst/>
                <a:latin typeface="微软雅黑" panose="020B0503020204020204" charset="-122"/>
                <a:ea typeface="微软雅黑" panose="020B0503020204020204" charset="-122"/>
                <a:cs typeface="微软雅黑" panose="020B0503020204020204" charset="-122"/>
              </a:rPr>
              <a:t>Vision &amp; Scope文档</a:t>
            </a:r>
          </a:p>
        </p:txBody>
      </p:sp>
      <p:sp>
        <p:nvSpPr>
          <p:cNvPr id="5" name="内容占位符 4"/>
          <p:cNvSpPr>
            <a:spLocks noGrp="1"/>
          </p:cNvSpPr>
          <p:nvPr>
            <p:ph idx="1"/>
          </p:nvPr>
        </p:nvSpPr>
        <p:spPr>
          <a:xfrm>
            <a:off x="647700" y="1825625"/>
            <a:ext cx="10515600" cy="4925695"/>
          </a:xfrm>
        </p:spPr>
        <p:txBody>
          <a:bodyPr>
            <a:normAutofit/>
          </a:bodyPr>
          <a:lstStyle/>
          <a:p>
            <a:pPr marL="0" indent="0">
              <a:buNone/>
            </a:pPr>
            <a:r>
              <a:rPr lang="zh-CN" altLang="en-US" sz="2400" dirty="0">
                <a:latin typeface="微软雅黑" panose="020B0503020204020204" charset="-122"/>
                <a:ea typeface="微软雅黑" panose="020B0503020204020204" charset="-122"/>
                <a:cs typeface="微软雅黑" panose="020B0503020204020204" charset="-122"/>
              </a:rPr>
              <a:t>为了让老师和学生更为及时有效地沟通，让学生获得更多的学习资源，也为一些没有选择这门课程但是对这门课程有兴趣的同学提供一个了解和学习的平台，以便让他们考虑到时要不要选修这门课程。出于这些考虑，我们构思做一个软件工程教学、学习和交流的网站。</a:t>
            </a:r>
          </a:p>
          <a:p>
            <a:pPr marL="0" indent="0">
              <a:buNone/>
            </a:pPr>
            <a:endParaRPr lang="zh-CN" altLang="en-US" sz="2400" dirty="0">
              <a:latin typeface="微软雅黑" panose="020B0503020204020204" charset="-122"/>
              <a:ea typeface="微软雅黑" panose="020B0503020204020204" charset="-122"/>
              <a:cs typeface="微软雅黑" panose="020B0503020204020204" charset="-122"/>
            </a:endParaRPr>
          </a:p>
          <a:p>
            <a:pPr marL="0" indent="0">
              <a:buNone/>
            </a:pPr>
            <a:r>
              <a:rPr lang="zh-CN" altLang="en-US" sz="2400" dirty="0">
                <a:latin typeface="微软雅黑" panose="020B0503020204020204" charset="-122"/>
                <a:ea typeface="微软雅黑" panose="020B0503020204020204" charset="-122"/>
                <a:cs typeface="微软雅黑" panose="020B0503020204020204" charset="-122"/>
              </a:rPr>
              <a:t>随着网络的发达，网络环境下的教育不仅是教育信息化的必然产物，也是教育改革发展的必然走向。网络化学习，即通过因特网或其他数字化内容进行学习交流和教学，可以充分利用现代信息技术所提供的丰富资源，实现一种全新的学习交流方式。这种学习交流方式将改变传统教学中的师生关系和教师的作用，改变教学结构和教学本质。这种教育方式将成为教育改革和人才培养的重要途径之一。</a:t>
            </a:r>
          </a:p>
          <a:p>
            <a:pPr marL="0" indent="0">
              <a:buNone/>
            </a:pPr>
            <a:r>
              <a:rPr lang="zh-CN" altLang="en-US" sz="2400" dirty="0">
                <a:latin typeface="微软雅黑" panose="020B0503020204020204" charset="-122"/>
                <a:ea typeface="微软雅黑" panose="020B0503020204020204" charset="-122"/>
                <a:cs typeface="微软雅黑" panose="020B0503020204020204" charset="-122"/>
              </a:rPr>
              <a:t>在这一大背景下，提供教学、学习和交流的网站应运而生。网络化的学习更有利于师生间的交流，而且既能激发学生的学习兴趣，又便于教师发布信息。</a:t>
            </a:r>
          </a:p>
          <a:p>
            <a:pPr marL="0" indent="0">
              <a:buNone/>
            </a:pP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28.SRS</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组内评审会议记录</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3" name="图片 2">
            <a:extLst>
              <a:ext uri="{FF2B5EF4-FFF2-40B4-BE49-F238E27FC236}">
                <a16:creationId xmlns:a16="http://schemas.microsoft.com/office/drawing/2014/main" id="{19036793-8260-4FA8-8B59-EB2F929FF1BE}"/>
              </a:ext>
            </a:extLst>
          </p:cNvPr>
          <p:cNvPicPr>
            <a:picLocks noChangeAspect="1"/>
          </p:cNvPicPr>
          <p:nvPr/>
        </p:nvPicPr>
        <p:blipFill>
          <a:blip r:embed="rId2"/>
          <a:stretch>
            <a:fillRect/>
          </a:stretch>
        </p:blipFill>
        <p:spPr>
          <a:xfrm>
            <a:off x="4090987" y="161925"/>
            <a:ext cx="7853363" cy="4120417"/>
          </a:xfrm>
          <a:prstGeom prst="rect">
            <a:avLst/>
          </a:prstGeom>
        </p:spPr>
      </p:pic>
      <p:pic>
        <p:nvPicPr>
          <p:cNvPr id="5" name="图片 4">
            <a:extLst>
              <a:ext uri="{FF2B5EF4-FFF2-40B4-BE49-F238E27FC236}">
                <a16:creationId xmlns:a16="http://schemas.microsoft.com/office/drawing/2014/main" id="{DB0CB707-91EE-4B14-949A-CF7AE6616EF1}"/>
              </a:ext>
            </a:extLst>
          </p:cNvPr>
          <p:cNvPicPr>
            <a:picLocks noChangeAspect="1"/>
          </p:cNvPicPr>
          <p:nvPr/>
        </p:nvPicPr>
        <p:blipFill>
          <a:blip r:embed="rId3"/>
          <a:stretch>
            <a:fillRect/>
          </a:stretch>
        </p:blipFill>
        <p:spPr>
          <a:xfrm>
            <a:off x="1228725" y="367558"/>
            <a:ext cx="9353550" cy="623199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30.</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基准版本号，配置系统</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3" name="图片 2" descr="搜狗截图20190101174902"/>
          <p:cNvPicPr>
            <a:picLocks noChangeAspect="1"/>
          </p:cNvPicPr>
          <p:nvPr/>
        </p:nvPicPr>
        <p:blipFill>
          <a:blip r:embed="rId2"/>
          <a:stretch>
            <a:fillRect/>
          </a:stretch>
        </p:blipFill>
        <p:spPr>
          <a:xfrm>
            <a:off x="779780" y="1450340"/>
            <a:ext cx="5753100" cy="3268980"/>
          </a:xfrm>
          <a:prstGeom prst="rect">
            <a:avLst/>
          </a:prstGeom>
        </p:spPr>
      </p:pic>
      <p:pic>
        <p:nvPicPr>
          <p:cNvPr id="5" name="图片 4">
            <a:extLst>
              <a:ext uri="{FF2B5EF4-FFF2-40B4-BE49-F238E27FC236}">
                <a16:creationId xmlns:a16="http://schemas.microsoft.com/office/drawing/2014/main" id="{7BA08FEE-5A5B-4F26-9088-CEE14F9628F7}"/>
              </a:ext>
            </a:extLst>
          </p:cNvPr>
          <p:cNvPicPr>
            <a:picLocks noChangeAspect="1"/>
          </p:cNvPicPr>
          <p:nvPr/>
        </p:nvPicPr>
        <p:blipFill>
          <a:blip r:embed="rId3"/>
          <a:stretch>
            <a:fillRect/>
          </a:stretch>
        </p:blipFill>
        <p:spPr>
          <a:xfrm>
            <a:off x="409433" y="2775903"/>
            <a:ext cx="13592175" cy="171282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小组评价</a:t>
            </a:r>
          </a:p>
        </p:txBody>
      </p:sp>
      <p:sp>
        <p:nvSpPr>
          <p:cNvPr id="3" name="内容占位符 2"/>
          <p:cNvSpPr>
            <a:spLocks noGrp="1"/>
          </p:cNvSpPr>
          <p:nvPr>
            <p:ph idx="1"/>
          </p:nvPr>
        </p:nvSpPr>
        <p:spPr/>
        <p:txBody>
          <a:bodyPr/>
          <a:lstStyle/>
          <a:p>
            <a:r>
              <a:rPr lang="zh-CN" altLang="en-US" dirty="0"/>
              <a:t>陈妍蓝：网页界面原型的制作，统御的学习及使用，</a:t>
            </a:r>
            <a:r>
              <a:rPr lang="en-US" altLang="zh-CN" dirty="0"/>
              <a:t>PPT</a:t>
            </a:r>
            <a:r>
              <a:rPr lang="zh-CN" altLang="en-US" dirty="0"/>
              <a:t>的修改，</a:t>
            </a:r>
            <a:r>
              <a:rPr lang="en-US" altLang="zh-CN" dirty="0"/>
              <a:t>SRS</a:t>
            </a:r>
            <a:r>
              <a:rPr lang="zh-CN" altLang="en-US" dirty="0"/>
              <a:t>的修改；</a:t>
            </a:r>
            <a:r>
              <a:rPr lang="en-US" altLang="zh-CN" dirty="0"/>
              <a:t>93</a:t>
            </a:r>
          </a:p>
          <a:p>
            <a:r>
              <a:rPr lang="zh-CN" altLang="en-US" dirty="0"/>
              <a:t>陈遵义：</a:t>
            </a:r>
            <a:r>
              <a:rPr lang="en-US" altLang="zh-CN" dirty="0"/>
              <a:t>APP</a:t>
            </a:r>
            <a:r>
              <a:rPr lang="zh-CN" altLang="en-US" dirty="0"/>
              <a:t>界面原型的制作，</a:t>
            </a:r>
            <a:r>
              <a:rPr lang="en-US" altLang="zh-CN" dirty="0"/>
              <a:t>dm</a:t>
            </a:r>
            <a:r>
              <a:rPr lang="zh-CN" altLang="en-US" dirty="0"/>
              <a:t>图（</a:t>
            </a:r>
            <a:r>
              <a:rPr lang="en-US" altLang="zh-CN" dirty="0"/>
              <a:t>70%</a:t>
            </a:r>
            <a:r>
              <a:rPr lang="zh-CN" altLang="en-US" dirty="0"/>
              <a:t>），用例图；</a:t>
            </a:r>
            <a:r>
              <a:rPr lang="en-US" altLang="zh-CN" dirty="0"/>
              <a:t>92</a:t>
            </a:r>
          </a:p>
          <a:p>
            <a:r>
              <a:rPr lang="zh-CN" altLang="en-US" dirty="0"/>
              <a:t>宋翼虎：顺序图的制作，</a:t>
            </a:r>
            <a:r>
              <a:rPr lang="en-US" altLang="zh-CN" dirty="0"/>
              <a:t>dm</a:t>
            </a:r>
            <a:r>
              <a:rPr lang="zh-CN" altLang="en-US" dirty="0"/>
              <a:t>图（</a:t>
            </a:r>
            <a:r>
              <a:rPr lang="en-US" altLang="zh-CN" dirty="0"/>
              <a:t>30%</a:t>
            </a:r>
            <a:r>
              <a:rPr lang="zh-CN" altLang="en-US" dirty="0"/>
              <a:t>），测试用例（</a:t>
            </a:r>
            <a:r>
              <a:rPr lang="en-US" altLang="zh-CN" dirty="0"/>
              <a:t>25%</a:t>
            </a:r>
            <a:r>
              <a:rPr lang="zh-CN" altLang="en-US" dirty="0"/>
              <a:t>），评审</a:t>
            </a:r>
            <a:r>
              <a:rPr lang="en-US" altLang="zh-CN" dirty="0"/>
              <a:t>PPT</a:t>
            </a:r>
            <a:r>
              <a:rPr lang="zh-CN" altLang="en-US" dirty="0"/>
              <a:t>的制作；</a:t>
            </a:r>
            <a:r>
              <a:rPr lang="en-US" altLang="zh-CN" dirty="0"/>
              <a:t>91</a:t>
            </a:r>
          </a:p>
          <a:p>
            <a:r>
              <a:rPr lang="zh-CN" altLang="en-US" dirty="0"/>
              <a:t>郑巧雁：用例描述（</a:t>
            </a:r>
            <a:r>
              <a:rPr lang="en-US" altLang="zh-CN" dirty="0"/>
              <a:t>70%</a:t>
            </a:r>
            <a:r>
              <a:rPr lang="zh-CN" altLang="en-US" dirty="0"/>
              <a:t>），测试用例（</a:t>
            </a:r>
            <a:r>
              <a:rPr lang="en-US" altLang="zh-CN" dirty="0"/>
              <a:t>50%</a:t>
            </a:r>
            <a:r>
              <a:rPr lang="zh-CN" altLang="en-US" dirty="0"/>
              <a:t>），</a:t>
            </a:r>
            <a:r>
              <a:rPr lang="en-US" altLang="zh-CN" dirty="0"/>
              <a:t>SRS</a:t>
            </a:r>
            <a:r>
              <a:rPr lang="zh-CN" altLang="en-US" dirty="0"/>
              <a:t>的制作；</a:t>
            </a:r>
            <a:r>
              <a:rPr lang="en-US" altLang="zh-CN" dirty="0"/>
              <a:t>94</a:t>
            </a:r>
          </a:p>
          <a:p>
            <a:r>
              <a:rPr lang="zh-CN" altLang="en-US" dirty="0"/>
              <a:t>张琪：用例描述（</a:t>
            </a:r>
            <a:r>
              <a:rPr lang="en-US" altLang="zh-CN" dirty="0"/>
              <a:t>30%</a:t>
            </a:r>
            <a:r>
              <a:rPr lang="zh-CN" altLang="en-US" dirty="0"/>
              <a:t>），测试用例（</a:t>
            </a:r>
            <a:r>
              <a:rPr lang="en-US" altLang="zh-CN" dirty="0"/>
              <a:t>25%</a:t>
            </a:r>
            <a:r>
              <a:rPr lang="zh-CN" altLang="en-US" dirty="0"/>
              <a:t>），用户手册的制作；</a:t>
            </a:r>
            <a:r>
              <a:rPr lang="en-US" altLang="zh-CN" dirty="0"/>
              <a:t>90</a:t>
            </a:r>
            <a:endParaRPr lang="zh-CN" altLang="en-US" dirty="0"/>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A_Line 15"/>
          <p:cNvSpPr>
            <a:spLocks noChangeShapeType="1"/>
          </p:cNvSpPr>
          <p:nvPr>
            <p:custDataLst>
              <p:tags r:id="rId1"/>
            </p:custDataLst>
          </p:nvPr>
        </p:nvSpPr>
        <p:spPr bwMode="auto">
          <a:xfrm flipV="1">
            <a:off x="3459637" y="0"/>
            <a:ext cx="7651028" cy="6860440"/>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prstClr val="black"/>
              </a:solidFill>
            </a:endParaRPr>
          </a:p>
        </p:txBody>
      </p:sp>
      <p:sp>
        <p:nvSpPr>
          <p:cNvPr id="9" name="PA_Line 16"/>
          <p:cNvSpPr>
            <a:spLocks noChangeShapeType="1"/>
          </p:cNvSpPr>
          <p:nvPr>
            <p:custDataLst>
              <p:tags r:id="rId2"/>
            </p:custDataLst>
          </p:nvPr>
        </p:nvSpPr>
        <p:spPr bwMode="auto">
          <a:xfrm>
            <a:off x="8045145" y="-179684"/>
            <a:ext cx="4011737" cy="7040124"/>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prstClr val="black"/>
              </a:solidFill>
            </a:endParaRPr>
          </a:p>
        </p:txBody>
      </p:sp>
      <p:sp>
        <p:nvSpPr>
          <p:cNvPr id="10" name="PA_Line 17"/>
          <p:cNvSpPr>
            <a:spLocks noChangeShapeType="1"/>
          </p:cNvSpPr>
          <p:nvPr>
            <p:custDataLst>
              <p:tags r:id="rId3"/>
            </p:custDataLst>
          </p:nvPr>
        </p:nvSpPr>
        <p:spPr bwMode="auto">
          <a:xfrm>
            <a:off x="1517715" y="-37707"/>
            <a:ext cx="10674284" cy="4949588"/>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prstClr val="black"/>
              </a:solidFill>
            </a:endParaRPr>
          </a:p>
        </p:txBody>
      </p:sp>
      <p:sp>
        <p:nvSpPr>
          <p:cNvPr id="11" name="PA_Line 18"/>
          <p:cNvSpPr>
            <a:spLocks noChangeShapeType="1"/>
          </p:cNvSpPr>
          <p:nvPr>
            <p:custDataLst>
              <p:tags r:id="rId4"/>
            </p:custDataLst>
          </p:nvPr>
        </p:nvSpPr>
        <p:spPr bwMode="auto">
          <a:xfrm flipV="1">
            <a:off x="9747262" y="-179684"/>
            <a:ext cx="1891058" cy="7033554"/>
          </a:xfrm>
          <a:prstGeom prst="line">
            <a:avLst/>
          </a:prstGeom>
          <a:noFill/>
          <a:ln w="7938" cap="flat">
            <a:solidFill>
              <a:srgbClr val="002B4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solidFill>
                <a:prstClr val="black"/>
              </a:solidFill>
            </a:endParaRPr>
          </a:p>
        </p:txBody>
      </p:sp>
      <p:sp>
        <p:nvSpPr>
          <p:cNvPr id="12" name="PA_椭圆 19"/>
          <p:cNvSpPr>
            <a:spLocks noChangeArrowheads="1"/>
          </p:cNvSpPr>
          <p:nvPr>
            <p:custDataLst>
              <p:tags r:id="rId5"/>
            </p:custDataLst>
          </p:nvPr>
        </p:nvSpPr>
        <p:spPr bwMode="auto">
          <a:xfrm>
            <a:off x="9105344" y="1710670"/>
            <a:ext cx="100222" cy="100222"/>
          </a:xfrm>
          <a:prstGeom prst="ellipse">
            <a:avLst/>
          </a:prstGeom>
          <a:solidFill>
            <a:srgbClr val="002B4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3" name="PA_椭圆 20"/>
          <p:cNvSpPr>
            <a:spLocks noChangeArrowheads="1"/>
          </p:cNvSpPr>
          <p:nvPr>
            <p:custDataLst>
              <p:tags r:id="rId6"/>
            </p:custDataLst>
          </p:nvPr>
        </p:nvSpPr>
        <p:spPr bwMode="auto">
          <a:xfrm>
            <a:off x="10435706" y="4050757"/>
            <a:ext cx="100222" cy="100222"/>
          </a:xfrm>
          <a:prstGeom prst="ellipse">
            <a:avLst/>
          </a:prstGeom>
          <a:solidFill>
            <a:srgbClr val="002B4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4" name="PA_任意多边形 5"/>
          <p:cNvSpPr/>
          <p:nvPr>
            <p:custDataLst>
              <p:tags r:id="rId7"/>
            </p:custDataLst>
          </p:nvPr>
        </p:nvSpPr>
        <p:spPr bwMode="auto">
          <a:xfrm>
            <a:off x="9257122" y="0"/>
            <a:ext cx="2926691" cy="4911881"/>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rgbClr val="00183C"/>
              </a:solidFill>
            </a:endParaRPr>
          </a:p>
        </p:txBody>
      </p:sp>
      <p:sp>
        <p:nvSpPr>
          <p:cNvPr id="15" name="PA_椭圆 19"/>
          <p:cNvSpPr>
            <a:spLocks noChangeArrowheads="1"/>
          </p:cNvSpPr>
          <p:nvPr>
            <p:custDataLst>
              <p:tags r:id="rId8"/>
            </p:custDataLst>
          </p:nvPr>
        </p:nvSpPr>
        <p:spPr bwMode="auto">
          <a:xfrm>
            <a:off x="7847630" y="2860740"/>
            <a:ext cx="100222" cy="100222"/>
          </a:xfrm>
          <a:prstGeom prst="ellipse">
            <a:avLst/>
          </a:prstGeom>
          <a:solidFill>
            <a:srgbClr val="002B4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16" name="TextBox 76"/>
          <p:cNvSpPr txBox="1"/>
          <p:nvPr/>
        </p:nvSpPr>
        <p:spPr>
          <a:xfrm>
            <a:off x="1012190" y="2675890"/>
            <a:ext cx="4613275" cy="1322070"/>
          </a:xfrm>
          <a:prstGeom prst="rect">
            <a:avLst/>
          </a:prstGeom>
          <a:noFill/>
        </p:spPr>
        <p:txBody>
          <a:bodyPr wrap="square" rtlCol="0">
            <a:spAutoFit/>
          </a:bodyPr>
          <a:lstStyle/>
          <a:p>
            <a:r>
              <a:rPr lang="zh-CN" altLang="en-US" sz="8000" dirty="0">
                <a:solidFill>
                  <a:srgbClr val="002B41"/>
                </a:solidFill>
                <a:latin typeface="微软雅黑" panose="020B0503020204020204" charset="-122"/>
                <a:ea typeface="微软雅黑" panose="020B0503020204020204" charset="-122"/>
              </a:rPr>
              <a:t>感谢观看</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a:effectLst/>
                <a:latin typeface="微软雅黑" panose="020B0503020204020204" charset="-122"/>
                <a:ea typeface="微软雅黑" panose="020B0503020204020204" charset="-122"/>
                <a:cs typeface="微软雅黑" panose="020B0503020204020204" charset="-122"/>
              </a:rPr>
              <a:t>2.</a:t>
            </a:r>
            <a:r>
              <a:rPr lang="zh-CN" altLang="en-US" sz="4400" b="0">
                <a:effectLst/>
                <a:latin typeface="微软雅黑" panose="020B0503020204020204" charset="-122"/>
                <a:ea typeface="微软雅黑" panose="020B0503020204020204" charset="-122"/>
                <a:cs typeface="微软雅黑" panose="020B0503020204020204" charset="-122"/>
              </a:rPr>
              <a:t>关联图</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3" name="图片 2" descr="1"/>
          <p:cNvPicPr>
            <a:picLocks noChangeAspect="1"/>
          </p:cNvPicPr>
          <p:nvPr/>
        </p:nvPicPr>
        <p:blipFill>
          <a:blip r:embed="rId2"/>
          <a:stretch>
            <a:fillRect/>
          </a:stretch>
        </p:blipFill>
        <p:spPr>
          <a:xfrm>
            <a:off x="3716020" y="1104900"/>
            <a:ext cx="6515100" cy="5181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a:effectLst/>
                <a:latin typeface="微软雅黑" panose="020B0503020204020204" charset="-122"/>
                <a:ea typeface="微软雅黑" panose="020B0503020204020204" charset="-122"/>
                <a:cs typeface="微软雅黑" panose="020B0503020204020204" charset="-122"/>
              </a:rPr>
              <a:t>3.用</a:t>
            </a:r>
            <a:r>
              <a:rPr lang="zh-CN" altLang="en-US" sz="4400" b="0">
                <a:effectLst/>
                <a:latin typeface="微软雅黑" panose="020B0503020204020204" charset="-122"/>
                <a:ea typeface="微软雅黑" panose="020B0503020204020204" charset="-122"/>
                <a:cs typeface="微软雅黑" panose="020B0503020204020204" charset="-122"/>
              </a:rPr>
              <a:t>户群分类及文档</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aphicFrame>
        <p:nvGraphicFramePr>
          <p:cNvPr id="3" name="表格 2"/>
          <p:cNvGraphicFramePr/>
          <p:nvPr>
            <p:extLst>
              <p:ext uri="{D42A27DB-BD31-4B8C-83A1-F6EECF244321}">
                <p14:modId xmlns:p14="http://schemas.microsoft.com/office/powerpoint/2010/main" val="760884810"/>
              </p:ext>
            </p:extLst>
          </p:nvPr>
        </p:nvGraphicFramePr>
        <p:xfrm>
          <a:off x="5905500" y="171450"/>
          <a:ext cx="6019800" cy="6496050"/>
        </p:xfrm>
        <a:graphic>
          <a:graphicData uri="http://schemas.openxmlformats.org/drawingml/2006/table">
            <a:tbl>
              <a:tblPr firstRow="1" bandRow="1">
                <a:tableStyleId>{5940675A-B579-460E-94D1-54222C63F5DA}</a:tableStyleId>
              </a:tblPr>
              <a:tblGrid>
                <a:gridCol w="3009016">
                  <a:extLst>
                    <a:ext uri="{9D8B030D-6E8A-4147-A177-3AD203B41FA5}">
                      <a16:colId xmlns:a16="http://schemas.microsoft.com/office/drawing/2014/main" val="20000"/>
                    </a:ext>
                  </a:extLst>
                </a:gridCol>
                <a:gridCol w="3010784">
                  <a:extLst>
                    <a:ext uri="{9D8B030D-6E8A-4147-A177-3AD203B41FA5}">
                      <a16:colId xmlns:a16="http://schemas.microsoft.com/office/drawing/2014/main" val="20001"/>
                    </a:ext>
                  </a:extLst>
                </a:gridCol>
              </a:tblGrid>
              <a:tr h="249848">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用户名</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描述</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99696">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项目下达者（客户）</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项目下达者主要是向网站开发人员提供需求以及相关建议。</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499088">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教师</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dirty="0">
                          <a:latin typeface="微软雅黑" panose="020B0503020204020204" charset="-122"/>
                          <a:ea typeface="微软雅黑" panose="020B0503020204020204" charset="-122"/>
                          <a:cs typeface="宋体" panose="02010600030101010101" pitchFamily="2" charset="-122"/>
                        </a:rPr>
                        <a:t>网站需要有教师介绍，教师可以管理自己的课程内容，能执行管理课程信息、发布通知、课程论坛管理、修改课程链接、开设答疑等。也能查看其它课程教师信息，进入总网站论坛等。</a:t>
                      </a:r>
                      <a:endParaRPr lang="en-US" altLang="en-US" sz="1400" b="0" dirty="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249241">
                <a:tc>
                  <a:txBody>
                    <a:bodyPr/>
                    <a:lstStyle/>
                    <a:p>
                      <a:pPr indent="0">
                        <a:buNone/>
                      </a:pPr>
                      <a:r>
                        <a:rPr lang="en-US" sz="1400" b="0" dirty="0" err="1">
                          <a:latin typeface="微软雅黑" panose="020B0503020204020204" charset="-122"/>
                          <a:ea typeface="微软雅黑" panose="020B0503020204020204" charset="-122"/>
                          <a:cs typeface="宋体" panose="02010600030101010101" pitchFamily="2" charset="-122"/>
                        </a:rPr>
                        <a:t>学生</a:t>
                      </a:r>
                      <a:endParaRPr lang="en-US" altLang="en-US" sz="1400" b="0" dirty="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学生用户使用该网站，可以查看自己关注的课程内容，下载相关课件，能及时看到教师的相关通知，参与课程讨论以及总论坛讨论。</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1748937">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管理员</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网站会根据相关情况设置管理员。管理员管理网站所有的资源备份，他们需要更新老师的友情链接，查看各板块的留言信息，对课程教师学生信息进行管理、对新用户注册和课程进行相关审核等。</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49544">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游客</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游客能浏览网站的首页内容，可以对该网站功能有个大致的了解。</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499696">
                <a:tc>
                  <a:txBody>
                    <a:bodyPr/>
                    <a:lstStyle/>
                    <a:p>
                      <a:pPr indent="0">
                        <a:buNone/>
                      </a:pPr>
                      <a:r>
                        <a:rPr lang="zh-CN" altLang="en-US" sz="1400" b="0">
                          <a:latin typeface="微软雅黑" panose="020B0503020204020204" charset="-122"/>
                          <a:ea typeface="微软雅黑" panose="020B0503020204020204" charset="-122"/>
                          <a:cs typeface="宋体" panose="02010600030101010101" pitchFamily="2" charset="-122"/>
                        </a:rPr>
                        <a:t>开发者</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zh-CN" altLang="en-US" sz="1400" b="0" dirty="0">
                          <a:latin typeface="微软雅黑" panose="020B0503020204020204" charset="-122"/>
                          <a:ea typeface="微软雅黑" panose="020B0503020204020204" charset="-122"/>
                          <a:cs typeface="宋体" panose="02010600030101010101" pitchFamily="2" charset="-122"/>
                        </a:rPr>
                        <a:t>开发软件工程系列网站及相应</a:t>
                      </a:r>
                      <a:r>
                        <a:rPr lang="en-US" altLang="zh-CN" sz="1400" b="0" dirty="0">
                          <a:latin typeface="微软雅黑" panose="020B0503020204020204" charset="-122"/>
                          <a:ea typeface="微软雅黑" panose="020B0503020204020204" charset="-122"/>
                          <a:cs typeface="宋体" panose="02010600030101010101" pitchFamily="2" charset="-122"/>
                        </a:rPr>
                        <a:t>APP</a:t>
                      </a:r>
                      <a:r>
                        <a:rPr lang="zh-CN" altLang="en-US" sz="1400" b="0" dirty="0">
                          <a:latin typeface="微软雅黑" panose="020B0503020204020204" charset="-122"/>
                          <a:ea typeface="微软雅黑" panose="020B0503020204020204" charset="-122"/>
                          <a:cs typeface="宋体" panose="02010600030101010101" pitchFamily="2" charset="-122"/>
                        </a:rPr>
                        <a:t>的人员</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a:effectLst/>
                <a:latin typeface="微软雅黑" panose="020B0503020204020204" charset="-122"/>
                <a:ea typeface="微软雅黑" panose="020B0503020204020204" charset="-122"/>
                <a:cs typeface="微软雅黑" panose="020B0503020204020204" charset="-122"/>
              </a:rPr>
              <a:t>4.</a:t>
            </a:r>
            <a:r>
              <a:rPr lang="zh-CN" altLang="en-US" sz="4400" b="0">
                <a:effectLst/>
                <a:latin typeface="微软雅黑" panose="020B0503020204020204" charset="-122"/>
                <a:ea typeface="微软雅黑" panose="020B0503020204020204" charset="-122"/>
                <a:cs typeface="微软雅黑" panose="020B0503020204020204" charset="-122"/>
              </a:rPr>
              <a:t>明确相关用户代表及相关职责</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aphicFrame>
        <p:nvGraphicFramePr>
          <p:cNvPr id="5" name="表格 4"/>
          <p:cNvGraphicFramePr/>
          <p:nvPr/>
        </p:nvGraphicFramePr>
        <p:xfrm>
          <a:off x="1160145" y="1308100"/>
          <a:ext cx="8366125" cy="5586095"/>
        </p:xfrm>
        <a:graphic>
          <a:graphicData uri="http://schemas.openxmlformats.org/drawingml/2006/table">
            <a:tbl>
              <a:tblPr firstRow="1" bandRow="1">
                <a:tableStyleId>{5940675A-B579-460E-94D1-54222C63F5DA}</a:tableStyleId>
              </a:tblPr>
              <a:tblGrid>
                <a:gridCol w="782320">
                  <a:extLst>
                    <a:ext uri="{9D8B030D-6E8A-4147-A177-3AD203B41FA5}">
                      <a16:colId xmlns:a16="http://schemas.microsoft.com/office/drawing/2014/main" val="20000"/>
                    </a:ext>
                  </a:extLst>
                </a:gridCol>
                <a:gridCol w="909955">
                  <a:extLst>
                    <a:ext uri="{9D8B030D-6E8A-4147-A177-3AD203B41FA5}">
                      <a16:colId xmlns:a16="http://schemas.microsoft.com/office/drawing/2014/main" val="20001"/>
                    </a:ext>
                  </a:extLst>
                </a:gridCol>
                <a:gridCol w="949960">
                  <a:extLst>
                    <a:ext uri="{9D8B030D-6E8A-4147-A177-3AD203B41FA5}">
                      <a16:colId xmlns:a16="http://schemas.microsoft.com/office/drawing/2014/main" val="20002"/>
                    </a:ext>
                  </a:extLst>
                </a:gridCol>
                <a:gridCol w="1912620">
                  <a:extLst>
                    <a:ext uri="{9D8B030D-6E8A-4147-A177-3AD203B41FA5}">
                      <a16:colId xmlns:a16="http://schemas.microsoft.com/office/drawing/2014/main" val="20003"/>
                    </a:ext>
                  </a:extLst>
                </a:gridCol>
                <a:gridCol w="1905635">
                  <a:extLst>
                    <a:ext uri="{9D8B030D-6E8A-4147-A177-3AD203B41FA5}">
                      <a16:colId xmlns:a16="http://schemas.microsoft.com/office/drawing/2014/main" val="20004"/>
                    </a:ext>
                  </a:extLst>
                </a:gridCol>
                <a:gridCol w="1905635">
                  <a:extLst>
                    <a:ext uri="{9D8B030D-6E8A-4147-A177-3AD203B41FA5}">
                      <a16:colId xmlns:a16="http://schemas.microsoft.com/office/drawing/2014/main" val="20005"/>
                    </a:ext>
                  </a:extLst>
                </a:gridCol>
              </a:tblGrid>
              <a:tr h="303530">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用户类</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用户代表</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用户分类</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理由</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职责</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联系方式</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714500">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教师用户</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杨枨老师</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solidFill>
                            <a:srgbClr val="FF0000"/>
                          </a:solidFill>
                          <a:latin typeface="宋体" panose="02010600030101010101" pitchFamily="2" charset="-122"/>
                          <a:ea typeface="宋体" panose="02010600030101010101" pitchFamily="2" charset="-122"/>
                          <a:cs typeface="宋体" panose="02010600030101010101" pitchFamily="2" charset="-122"/>
                        </a:rPr>
                        <a:t>关键用户</a:t>
                      </a:r>
                      <a:endParaRPr lang="en-US" altLang="en-US" sz="14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项目是杨枨老师布置的，杨枨老师作为教师用户代表可以清楚的反应教师用户的需求，同时杨枨老师作为项目的下达者，他比较清楚项目的内容及要求。</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同分析师交流与沟通，提出教师方的需求，在开发过程中发现和总结存在的问题和弊端并审查最终结果。</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yangc@zucc.edu.cn</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71880">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学生代表</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王安栋</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solidFill>
                            <a:srgbClr val="FF0000"/>
                          </a:solidFill>
                          <a:latin typeface="宋体" panose="02010600030101010101" pitchFamily="2" charset="-122"/>
                          <a:ea typeface="宋体" panose="02010600030101010101" pitchFamily="2" charset="-122"/>
                          <a:cs typeface="宋体" panose="02010600030101010101" pitchFamily="2" charset="-122"/>
                        </a:rPr>
                        <a:t>直接用户</a:t>
                      </a:r>
                      <a:endParaRPr lang="en-US" altLang="en-US" sz="14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作为本专业的学生，能更清楚的了解自己对该方面的知识欠缺什么需要什么，且约谈容易。</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从学生的角度探讨决定并提出学生方的需求。</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31601407</a:t>
                      </a:r>
                      <a:r>
                        <a:rPr lang="en-US" sz="1400" b="0">
                          <a:latin typeface="Calibri" panose="020F0502020204030204" pitchFamily="34" charset="0"/>
                          <a:cs typeface="Calibri" panose="020F0502020204030204" pitchFamily="34" charset="0"/>
                        </a:rPr>
                        <a:t>@stu.zucc.edu.cn</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86765">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游客代表</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何力栋</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solidFill>
                            <a:srgbClr val="FF0000"/>
                          </a:solidFill>
                          <a:latin typeface="宋体" panose="02010600030101010101" pitchFamily="2" charset="-122"/>
                          <a:ea typeface="宋体" panose="02010600030101010101" pitchFamily="2" charset="-122"/>
                          <a:cs typeface="宋体" panose="02010600030101010101" pitchFamily="2" charset="-122"/>
                        </a:rPr>
                        <a:t>直接用户</a:t>
                      </a:r>
                      <a:endParaRPr lang="en-US" altLang="en-US" sz="14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作为未接触过该学科但对该学科有一定兴趣的学生，约谈容易。</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以游客的角度总结游客方的需求并提出。</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31602039</a:t>
                      </a:r>
                      <a:r>
                        <a:rPr lang="en-US" sz="1400" b="0">
                          <a:latin typeface="Calibri" panose="020F0502020204030204" pitchFamily="34" charset="0"/>
                          <a:cs typeface="Calibri" panose="020F0502020204030204" pitchFamily="34" charset="0"/>
                        </a:rPr>
                        <a:t>@stu.zucc.edu.cn</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856615">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管理员代表</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潘琳</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solidFill>
                            <a:srgbClr val="FF0000"/>
                          </a:solidFill>
                          <a:latin typeface="宋体" panose="02010600030101010101" pitchFamily="2" charset="-122"/>
                          <a:ea typeface="宋体" panose="02010600030101010101" pitchFamily="2" charset="-122"/>
                          <a:cs typeface="宋体" panose="02010600030101010101" pitchFamily="2" charset="-122"/>
                        </a:rPr>
                        <a:t>管理员</a:t>
                      </a:r>
                      <a:endParaRPr lang="en-US" altLang="en-US" sz="14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提供管理员用户的需求，参与整个需求开发阶段，能够不断提供自己的意见和建议</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以管理员的角度总结游客方的需求并提出</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15988157341</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86130">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开发代表</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刘向辉</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solidFill>
                            <a:srgbClr val="FF0000"/>
                          </a:solidFill>
                          <a:latin typeface="宋体" panose="02010600030101010101" pitchFamily="2" charset="-122"/>
                          <a:ea typeface="宋体" panose="02010600030101010101" pitchFamily="2" charset="-122"/>
                          <a:cs typeface="宋体" panose="02010600030101010101" pitchFamily="2" charset="-122"/>
                        </a:rPr>
                        <a:t>技术开发人员</a:t>
                      </a:r>
                      <a:endParaRPr lang="en-US" altLang="en-US" sz="1400" b="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根据各用户代表提供的需求，参照技术实现的难度给出建议</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以开发代表的角度总结游客方的需求并提出</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400" b="0">
                          <a:latin typeface="宋体" panose="02010600030101010101" pitchFamily="2" charset="-122"/>
                          <a:ea typeface="宋体" panose="02010600030101010101" pitchFamily="2" charset="-122"/>
                          <a:cs typeface="宋体" panose="02010600030101010101" pitchFamily="2" charset="-122"/>
                        </a:rPr>
                        <a:t>31601401@zucc</a:t>
                      </a:r>
                      <a:r>
                        <a:rPr lang="en-US" sz="1400" b="0">
                          <a:latin typeface="Calibri" panose="020F0502020204030204" pitchFamily="34" charset="0"/>
                          <a:cs typeface="Calibri" panose="020F0502020204030204" pitchFamily="34" charset="0"/>
                        </a:rPr>
                        <a:t>.edu.cn</a:t>
                      </a:r>
                      <a:endParaRPr lang="en-US" altLang="en-US" sz="14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a:effectLst/>
                <a:latin typeface="微软雅黑" panose="020B0503020204020204" charset="-122"/>
                <a:ea typeface="微软雅黑" panose="020B0503020204020204" charset="-122"/>
                <a:cs typeface="微软雅黑" panose="020B0503020204020204" charset="-122"/>
              </a:rPr>
              <a:t>5.</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对用户群和用户代表分类</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graphicFrame>
        <p:nvGraphicFramePr>
          <p:cNvPr id="3" name="内容占位符 2"/>
          <p:cNvGraphicFramePr>
            <a:graphicFrameLocks noGrp="1"/>
          </p:cNvGraphicFramePr>
          <p:nvPr>
            <p:ph idx="1"/>
          </p:nvPr>
        </p:nvGraphicFramePr>
        <p:xfrm>
          <a:off x="2969895" y="2334895"/>
          <a:ext cx="6252210" cy="1493520"/>
        </p:xfrm>
        <a:graphic>
          <a:graphicData uri="http://schemas.openxmlformats.org/drawingml/2006/table">
            <a:tbl>
              <a:tblPr firstRow="1" bandRow="1">
                <a:tableStyleId>{5940675A-B579-460E-94D1-54222C63F5DA}</a:tableStyleId>
              </a:tblPr>
              <a:tblGrid>
                <a:gridCol w="3124835">
                  <a:extLst>
                    <a:ext uri="{9D8B030D-6E8A-4147-A177-3AD203B41FA5}">
                      <a16:colId xmlns:a16="http://schemas.microsoft.com/office/drawing/2014/main" val="20000"/>
                    </a:ext>
                  </a:extLst>
                </a:gridCol>
                <a:gridCol w="3127375">
                  <a:extLst>
                    <a:ext uri="{9D8B030D-6E8A-4147-A177-3AD203B41FA5}">
                      <a16:colId xmlns:a16="http://schemas.microsoft.com/office/drawing/2014/main" val="20001"/>
                    </a:ext>
                  </a:extLst>
                </a:gridCol>
              </a:tblGrid>
              <a:tr h="213360">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用户</a:t>
                      </a:r>
                      <a:r>
                        <a:rPr lang="zh-CN" altLang="en-US" sz="1400" b="0">
                          <a:latin typeface="微软雅黑" panose="020B0503020204020204" charset="-122"/>
                          <a:ea typeface="微软雅黑" panose="020B0503020204020204" charset="-122"/>
                          <a:cs typeface="宋体" panose="02010600030101010101" pitchFamily="2" charset="-122"/>
                        </a:rPr>
                        <a:t>名</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zh-CN" altLang="en-US" sz="1400" b="0">
                          <a:latin typeface="微软雅黑" panose="020B0503020204020204" charset="-122"/>
                          <a:ea typeface="微软雅黑" panose="020B0503020204020204" charset="-122"/>
                          <a:cs typeface="宋体" panose="02010600030101010101" pitchFamily="2" charset="-122"/>
                        </a:rPr>
                        <a:t>用户代表</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13360">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项目下达者（客户）</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zh-CN" altLang="en-US" sz="1400" b="0">
                          <a:latin typeface="微软雅黑" panose="020B0503020204020204" charset="-122"/>
                          <a:ea typeface="微软雅黑" panose="020B0503020204020204" charset="-122"/>
                          <a:cs typeface="宋体" panose="02010600030101010101" pitchFamily="2" charset="-122"/>
                        </a:rPr>
                        <a:t>杨枨</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13360">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教师</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zh-CN" altLang="en-US" sz="1400" b="0">
                          <a:latin typeface="微软雅黑" panose="020B0503020204020204" charset="-122"/>
                          <a:ea typeface="微软雅黑" panose="020B0503020204020204" charset="-122"/>
                          <a:cs typeface="宋体" panose="02010600030101010101" pitchFamily="2" charset="-122"/>
                        </a:rPr>
                        <a:t>杨枨</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13360">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学生</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zh-CN" altLang="en-US" sz="1400" b="0">
                          <a:latin typeface="微软雅黑" panose="020B0503020204020204" charset="-122"/>
                          <a:ea typeface="微软雅黑" panose="020B0503020204020204" charset="-122"/>
                          <a:cs typeface="宋体" panose="02010600030101010101" pitchFamily="2" charset="-122"/>
                        </a:rPr>
                        <a:t>王安栋</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13360">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管理员</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400" b="0">
                          <a:latin typeface="微软雅黑" panose="020B0503020204020204" charset="-122"/>
                          <a:ea typeface="微软雅黑" panose="020B0503020204020204" charset="-122"/>
                          <a:cs typeface="宋体" panose="02010600030101010101" pitchFamily="2" charset="-122"/>
                        </a:rPr>
                        <a:t>潘琳</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213360">
                <a:tc>
                  <a:txBody>
                    <a:bodyPr/>
                    <a:lstStyle/>
                    <a:p>
                      <a:pPr indent="0">
                        <a:buNone/>
                      </a:pPr>
                      <a:r>
                        <a:rPr lang="zh-CN" altLang="en-US" sz="1400" b="0">
                          <a:latin typeface="微软雅黑" panose="020B0503020204020204" charset="-122"/>
                          <a:ea typeface="微软雅黑" panose="020B0503020204020204" charset="-122"/>
                          <a:cs typeface="宋体" panose="02010600030101010101" pitchFamily="2" charset="-122"/>
                        </a:rPr>
                        <a:t>开发人员</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zh-CN" altLang="en-US" sz="1400" b="0">
                          <a:latin typeface="微软雅黑" panose="020B0503020204020204" charset="-122"/>
                          <a:ea typeface="微软雅黑" panose="020B0503020204020204" charset="-122"/>
                          <a:cs typeface="宋体" panose="02010600030101010101" pitchFamily="2" charset="-122"/>
                        </a:rPr>
                        <a:t>刘向辉</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213360">
                <a:tc>
                  <a:txBody>
                    <a:bodyPr/>
                    <a:lstStyle/>
                    <a:p>
                      <a:pPr indent="0">
                        <a:buNone/>
                      </a:pPr>
                      <a:r>
                        <a:rPr lang="en-US" sz="1400" b="0">
                          <a:latin typeface="微软雅黑" panose="020B0503020204020204" charset="-122"/>
                          <a:ea typeface="微软雅黑" panose="020B0503020204020204" charset="-122"/>
                          <a:cs typeface="宋体" panose="02010600030101010101" pitchFamily="2" charset="-122"/>
                        </a:rPr>
                        <a:t>游客</a:t>
                      </a:r>
                      <a:endParaRPr lang="en-US" altLang="en-US" sz="1400" b="0">
                        <a:latin typeface="微软雅黑" panose="020B0503020204020204" charset="-122"/>
                        <a:ea typeface="微软雅黑" panose="020B0503020204020204"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400" b="0">
                          <a:latin typeface="微软雅黑" panose="020B0503020204020204" charset="-122"/>
                          <a:ea typeface="微软雅黑" panose="020B0503020204020204" charset="-122"/>
                          <a:cs typeface="宋体" panose="02010600030101010101" pitchFamily="2" charset="-122"/>
                        </a:rPr>
                        <a:t>何力栋</a:t>
                      </a: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47700" y="125095"/>
            <a:ext cx="10515600" cy="1325563"/>
          </a:xfrm>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6.</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对用户进行需求获取及确认需求</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3" name="图片 2" descr="搜狗截图20190101161926"/>
          <p:cNvPicPr>
            <a:picLocks noChangeAspect="1"/>
          </p:cNvPicPr>
          <p:nvPr/>
        </p:nvPicPr>
        <p:blipFill>
          <a:blip r:embed="rId2"/>
          <a:stretch>
            <a:fillRect/>
          </a:stretch>
        </p:blipFill>
        <p:spPr>
          <a:xfrm>
            <a:off x="950595" y="4090035"/>
            <a:ext cx="3403600" cy="1266190"/>
          </a:xfrm>
          <a:prstGeom prst="rect">
            <a:avLst/>
          </a:prstGeom>
        </p:spPr>
      </p:pic>
      <p:pic>
        <p:nvPicPr>
          <p:cNvPr id="5" name="图片 4" descr="搜狗截图20190101161953"/>
          <p:cNvPicPr>
            <a:picLocks noChangeAspect="1"/>
          </p:cNvPicPr>
          <p:nvPr/>
        </p:nvPicPr>
        <p:blipFill>
          <a:blip r:embed="rId3"/>
          <a:stretch>
            <a:fillRect/>
          </a:stretch>
        </p:blipFill>
        <p:spPr>
          <a:xfrm>
            <a:off x="950595" y="1337945"/>
            <a:ext cx="3072765" cy="2299970"/>
          </a:xfrm>
          <a:prstGeom prst="rect">
            <a:avLst/>
          </a:prstGeom>
        </p:spPr>
      </p:pic>
      <p:pic>
        <p:nvPicPr>
          <p:cNvPr id="6" name="图片 5" descr="搜狗截图20190101162007"/>
          <p:cNvPicPr>
            <a:picLocks noChangeAspect="1"/>
          </p:cNvPicPr>
          <p:nvPr/>
        </p:nvPicPr>
        <p:blipFill>
          <a:blip r:embed="rId4"/>
          <a:stretch>
            <a:fillRect/>
          </a:stretch>
        </p:blipFill>
        <p:spPr>
          <a:xfrm>
            <a:off x="950595" y="5356225"/>
            <a:ext cx="4197985" cy="852170"/>
          </a:xfrm>
          <a:prstGeom prst="rect">
            <a:avLst/>
          </a:prstGeom>
        </p:spPr>
      </p:pic>
      <p:pic>
        <p:nvPicPr>
          <p:cNvPr id="7" name="图片 6" descr="2019-01-01 193354"/>
          <p:cNvPicPr>
            <a:picLocks noChangeAspect="1"/>
          </p:cNvPicPr>
          <p:nvPr/>
        </p:nvPicPr>
        <p:blipFill>
          <a:blip r:embed="rId5"/>
          <a:stretch>
            <a:fillRect/>
          </a:stretch>
        </p:blipFill>
        <p:spPr>
          <a:xfrm>
            <a:off x="2986405" y="946150"/>
            <a:ext cx="9375140" cy="4366895"/>
          </a:xfrm>
          <a:prstGeom prst="rect">
            <a:avLst/>
          </a:prstGeom>
        </p:spPr>
      </p:pic>
      <p:pic>
        <p:nvPicPr>
          <p:cNvPr id="8" name="图片 7"/>
          <p:cNvPicPr>
            <a:picLocks noChangeAspect="1"/>
          </p:cNvPicPr>
          <p:nvPr/>
        </p:nvPicPr>
        <p:blipFill>
          <a:blip r:embed="rId6"/>
          <a:stretch>
            <a:fillRect/>
          </a:stretch>
        </p:blipFill>
        <p:spPr>
          <a:xfrm>
            <a:off x="2986405" y="1337945"/>
            <a:ext cx="7526655" cy="5512435"/>
          </a:xfrm>
          <a:prstGeom prst="rect">
            <a:avLst/>
          </a:prstGeom>
        </p:spPr>
      </p:pic>
      <p:pic>
        <p:nvPicPr>
          <p:cNvPr id="9" name="图片 8"/>
          <p:cNvPicPr>
            <a:picLocks noChangeAspect="1"/>
          </p:cNvPicPr>
          <p:nvPr/>
        </p:nvPicPr>
        <p:blipFill>
          <a:blip r:embed="rId7"/>
          <a:stretch>
            <a:fillRect/>
          </a:stretch>
        </p:blipFill>
        <p:spPr>
          <a:xfrm>
            <a:off x="2986405" y="1621790"/>
            <a:ext cx="7444740" cy="5151120"/>
          </a:xfrm>
          <a:prstGeom prst="rect">
            <a:avLst/>
          </a:prstGeom>
        </p:spPr>
      </p:pic>
      <p:pic>
        <p:nvPicPr>
          <p:cNvPr id="10" name="图片 9"/>
          <p:cNvPicPr>
            <a:picLocks noChangeAspect="1"/>
          </p:cNvPicPr>
          <p:nvPr/>
        </p:nvPicPr>
        <p:blipFill>
          <a:blip r:embed="rId8"/>
          <a:stretch>
            <a:fillRect/>
          </a:stretch>
        </p:blipFill>
        <p:spPr>
          <a:xfrm>
            <a:off x="2986405" y="1979295"/>
            <a:ext cx="8930640" cy="4229100"/>
          </a:xfrm>
          <a:prstGeom prst="rect">
            <a:avLst/>
          </a:prstGeom>
        </p:spPr>
      </p:pic>
      <p:pic>
        <p:nvPicPr>
          <p:cNvPr id="12" name="图片 11" descr="搜狗截图20190102133959"/>
          <p:cNvPicPr>
            <a:picLocks noChangeAspect="1"/>
          </p:cNvPicPr>
          <p:nvPr/>
        </p:nvPicPr>
        <p:blipFill>
          <a:blip r:embed="rId9"/>
          <a:stretch>
            <a:fillRect/>
          </a:stretch>
        </p:blipFill>
        <p:spPr>
          <a:xfrm>
            <a:off x="950595" y="3637915"/>
            <a:ext cx="4339590" cy="4521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nodeType="clickEffect">
                                  <p:stCondLst>
                                    <p:cond delay="0"/>
                                  </p:stCondLst>
                                  <p:childTnLst>
                                    <p:animEffect transition="out" filter="blinds(horizontal)">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par>
                                <p:cTn id="8" presetID="3" presetClass="exit" presetSubtype="10" fill="hold" nodeType="withEffect">
                                  <p:stCondLst>
                                    <p:cond delay="0"/>
                                  </p:stCondLst>
                                  <p:childTnLst>
                                    <p:animEffect transition="out" filter="blinds(horizontal)">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par>
                                <p:cTn id="11" presetID="3" presetClass="exit" presetSubtype="10" fill="hold" nodeType="withEffect">
                                  <p:stCondLst>
                                    <p:cond delay="0"/>
                                  </p:stCondLst>
                                  <p:childTnLst>
                                    <p:animEffect transition="out" filter="blinds(horizontal)">
                                      <p:cBhvr>
                                        <p:cTn id="12" dur="500"/>
                                        <p:tgtEl>
                                          <p:spTgt spid="6"/>
                                        </p:tgtEl>
                                      </p:cBhvr>
                                    </p:animEffect>
                                    <p:set>
                                      <p:cBhvr>
                                        <p:cTn id="13" dur="1" fill="hold">
                                          <p:stCondLst>
                                            <p:cond delay="499"/>
                                          </p:stCondLst>
                                        </p:cTn>
                                        <p:tgtEl>
                                          <p:spTgt spid="6"/>
                                        </p:tgtEl>
                                        <p:attrNameLst>
                                          <p:attrName>style.visibility</p:attrName>
                                        </p:attrNameLst>
                                      </p:cBhvr>
                                      <p:to>
                                        <p:strVal val="hidden"/>
                                      </p:to>
                                    </p:set>
                                  </p:childTnLst>
                                </p:cTn>
                              </p:par>
                              <p:par>
                                <p:cTn id="14" presetID="3" presetClass="exit" presetSubtype="10" fill="hold" nodeType="withEffect">
                                  <p:stCondLst>
                                    <p:cond delay="0"/>
                                  </p:stCondLst>
                                  <p:childTnLst>
                                    <p:animEffect transition="out" filter="blinds(horizontal)">
                                      <p:cBhvr>
                                        <p:cTn id="15" dur="500"/>
                                        <p:tgtEl>
                                          <p:spTgt spid="12"/>
                                        </p:tgtEl>
                                      </p:cBhvr>
                                    </p:animEffect>
                                    <p:set>
                                      <p:cBhvr>
                                        <p:cTn id="16" dur="1" fill="hold">
                                          <p:stCondLst>
                                            <p:cond delay="499"/>
                                          </p:stCondLst>
                                        </p:cTn>
                                        <p:tgtEl>
                                          <p:spTgt spid="12"/>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linds(horizontal)">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nodeType="clickEffect">
                                  <p:stCondLst>
                                    <p:cond delay="0"/>
                                  </p:stCondLst>
                                  <p:childTnLst>
                                    <p:set>
                                      <p:cBhvr>
                                        <p:cTn id="30" dur="500" fill="hold">
                                          <p:stCondLst>
                                            <p:cond delay="0"/>
                                          </p:stCondLst>
                                        </p:cTn>
                                        <p:tgtEl>
                                          <p:spTgt spid="9"/>
                                        </p:tgtEl>
                                        <p:attrNameLst>
                                          <p:attrName>style.visibility</p:attrName>
                                        </p:attrNameLst>
                                      </p:cBhvr>
                                      <p:to>
                                        <p:strVal val="visible"/>
                                      </p:to>
                                    </p:set>
                                    <p:animEffect transition="in" filter="blinds(horizontal)">
                                      <p:cBhvr>
                                        <p:cTn id="31" dur="500"/>
                                        <p:tgtEl>
                                          <p:spTgt spid="9"/>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linds(horizontal)">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7.</a:t>
            </a:r>
            <a:r>
              <a:rPr lang="zh-CN" altLang="en-US" sz="4400" b="0" dirty="0">
                <a:solidFill>
                  <a:schemeClr val="tx1"/>
                </a:solidFill>
                <a:effectLst/>
                <a:latin typeface="微软雅黑" panose="020B0503020204020204" charset="-122"/>
                <a:ea typeface="微软雅黑" panose="020B0503020204020204" charset="-122"/>
                <a:cs typeface="微软雅黑" panose="020B0503020204020204" charset="-122"/>
                <a:sym typeface="+mn-ea"/>
              </a:rPr>
              <a:t>界面原型</a:t>
            </a:r>
          </a:p>
        </p:txBody>
      </p:sp>
      <p:sp>
        <p:nvSpPr>
          <p:cNvPr id="4" name="Freeform 5"/>
          <p:cNvSpPr/>
          <p:nvPr/>
        </p:nvSpPr>
        <p:spPr bwMode="auto">
          <a:xfrm flipH="1">
            <a:off x="0" y="-13281"/>
            <a:ext cx="409433" cy="832147"/>
          </a:xfrm>
          <a:custGeom>
            <a:avLst/>
            <a:gdLst>
              <a:gd name="T0" fmla="*/ 1462 w 2332"/>
              <a:gd name="T1" fmla="*/ 0 h 3907"/>
              <a:gd name="T2" fmla="*/ 2332 w 2332"/>
              <a:gd name="T3" fmla="*/ 0 h 3907"/>
              <a:gd name="T4" fmla="*/ 2332 w 2332"/>
              <a:gd name="T5" fmla="*/ 3907 h 3907"/>
              <a:gd name="T6" fmla="*/ 0 w 2332"/>
              <a:gd name="T7" fmla="*/ 2595 h 3907"/>
              <a:gd name="T8" fmla="*/ 1462 w 2332"/>
              <a:gd name="T9" fmla="*/ 0 h 3907"/>
            </a:gdLst>
            <a:ahLst/>
            <a:cxnLst>
              <a:cxn ang="0">
                <a:pos x="T0" y="T1"/>
              </a:cxn>
              <a:cxn ang="0">
                <a:pos x="T2" y="T3"/>
              </a:cxn>
              <a:cxn ang="0">
                <a:pos x="T4" y="T5"/>
              </a:cxn>
              <a:cxn ang="0">
                <a:pos x="T6" y="T7"/>
              </a:cxn>
              <a:cxn ang="0">
                <a:pos x="T8" y="T9"/>
              </a:cxn>
            </a:cxnLst>
            <a:rect l="0" t="0" r="r" b="b"/>
            <a:pathLst>
              <a:path w="2332" h="3907">
                <a:moveTo>
                  <a:pt x="1462" y="0"/>
                </a:moveTo>
                <a:lnTo>
                  <a:pt x="2332" y="0"/>
                </a:lnTo>
                <a:lnTo>
                  <a:pt x="2332" y="3907"/>
                </a:lnTo>
                <a:lnTo>
                  <a:pt x="0" y="2595"/>
                </a:lnTo>
                <a:lnTo>
                  <a:pt x="1462" y="0"/>
                </a:lnTo>
                <a:close/>
              </a:path>
            </a:pathLst>
          </a:custGeom>
          <a:solidFill>
            <a:srgbClr val="002B41"/>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Calibri" panose="020F0502020204030204" pitchFamily="34" charset="0"/>
              <a:ea typeface="宋体" panose="02010600030101010101" pitchFamily="2" charset="-122"/>
            </a:endParaRPr>
          </a:p>
        </p:txBody>
      </p:sp>
      <p:pic>
        <p:nvPicPr>
          <p:cNvPr id="3" name="图片 2" descr="搜狗截图20190101170404"/>
          <p:cNvPicPr>
            <a:picLocks noChangeAspect="1"/>
          </p:cNvPicPr>
          <p:nvPr/>
        </p:nvPicPr>
        <p:blipFill>
          <a:blip r:embed="rId2"/>
          <a:stretch>
            <a:fillRect/>
          </a:stretch>
        </p:blipFill>
        <p:spPr>
          <a:xfrm>
            <a:off x="920750" y="160020"/>
            <a:ext cx="9685020" cy="6537960"/>
          </a:xfrm>
          <a:prstGeom prst="rect">
            <a:avLst/>
          </a:prstGeom>
        </p:spPr>
      </p:pic>
      <p:pic>
        <p:nvPicPr>
          <p:cNvPr id="5" name="图片 4" descr="搜狗截图20190101170422"/>
          <p:cNvPicPr>
            <a:picLocks noChangeAspect="1"/>
          </p:cNvPicPr>
          <p:nvPr/>
        </p:nvPicPr>
        <p:blipFill>
          <a:blip r:embed="rId3"/>
          <a:stretch>
            <a:fillRect/>
          </a:stretch>
        </p:blipFill>
        <p:spPr>
          <a:xfrm>
            <a:off x="1162050" y="588645"/>
            <a:ext cx="9486900" cy="4267200"/>
          </a:xfrm>
          <a:prstGeom prst="rect">
            <a:avLst/>
          </a:prstGeom>
        </p:spPr>
      </p:pic>
      <p:pic>
        <p:nvPicPr>
          <p:cNvPr id="6" name="图片 5" descr="搜狗截图20190101170434"/>
          <p:cNvPicPr>
            <a:picLocks noChangeAspect="1"/>
          </p:cNvPicPr>
          <p:nvPr/>
        </p:nvPicPr>
        <p:blipFill>
          <a:blip r:embed="rId4"/>
          <a:stretch>
            <a:fillRect/>
          </a:stretch>
        </p:blipFill>
        <p:spPr>
          <a:xfrm>
            <a:off x="1134110" y="866775"/>
            <a:ext cx="9258300" cy="5715000"/>
          </a:xfrm>
          <a:prstGeom prst="rect">
            <a:avLst/>
          </a:prstGeom>
        </p:spPr>
      </p:pic>
      <p:pic>
        <p:nvPicPr>
          <p:cNvPr id="7" name="图片 6" descr="搜狗截图20190101170445"/>
          <p:cNvPicPr>
            <a:picLocks noChangeAspect="1"/>
          </p:cNvPicPr>
          <p:nvPr/>
        </p:nvPicPr>
        <p:blipFill>
          <a:blip r:embed="rId5"/>
          <a:stretch>
            <a:fillRect/>
          </a:stretch>
        </p:blipFill>
        <p:spPr>
          <a:xfrm>
            <a:off x="1162050" y="4553585"/>
            <a:ext cx="9296400" cy="226314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7308"/>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17.xml><?xml version="1.0" encoding="utf-8"?>
<p:tagLst xmlns:a="http://schemas.openxmlformats.org/drawingml/2006/main" xmlns:r="http://schemas.openxmlformats.org/officeDocument/2006/relationships" xmlns:p="http://schemas.openxmlformats.org/presentationml/2006/main">
  <p:tag name="PA" val="v3.0.1"/>
</p:tagLst>
</file>

<file path=ppt/tags/tag18.xml><?xml version="1.0" encoding="utf-8"?>
<p:tagLst xmlns:a="http://schemas.openxmlformats.org/drawingml/2006/main" xmlns:r="http://schemas.openxmlformats.org/officeDocument/2006/relationships" xmlns:p="http://schemas.openxmlformats.org/presentationml/2006/main">
  <p:tag name="PA" val="v3.0.1"/>
</p:tagLst>
</file>

<file path=ppt/tags/tag19.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87308"/>
</p:tagLst>
</file>

<file path=ppt/tags/tag20.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87308"/>
  <p:tag name="KSO_WM_TEMPLATE_THUMBS_INDEX" val="1、2、3、6、8、10、11、12、15"/>
</p:tagLst>
</file>

<file path=ppt/tags/tag4.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2019空白演示文档">
      <a:dk1>
        <a:srgbClr val="000000"/>
      </a:dk1>
      <a:lt1>
        <a:srgbClr val="FFFFFF"/>
      </a:lt1>
      <a:dk2>
        <a:srgbClr val="E6E4E4"/>
      </a:dk2>
      <a:lt2>
        <a:srgbClr val="FFFFFF"/>
      </a:lt2>
      <a:accent1>
        <a:srgbClr val="477DEA"/>
      </a:accent1>
      <a:accent2>
        <a:srgbClr val="9B9B9B"/>
      </a:accent2>
      <a:accent3>
        <a:srgbClr val="F3B745"/>
      </a:accent3>
      <a:accent4>
        <a:srgbClr val="477EE7"/>
      </a:accent4>
      <a:accent5>
        <a:srgbClr val="4BA151"/>
      </a:accent5>
      <a:accent6>
        <a:srgbClr val="E9403C"/>
      </a:accent6>
      <a:hlink>
        <a:srgbClr val="0563C1"/>
      </a:hlink>
      <a:folHlink>
        <a:srgbClr val="954D72"/>
      </a:folHlink>
    </a:clrScheme>
    <a:fontScheme name="2019空白演示文档">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286</TotalTime>
  <Words>1630</Words>
  <Application>Microsoft Office PowerPoint</Application>
  <PresentationFormat>宽屏</PresentationFormat>
  <Paragraphs>290</Paragraphs>
  <Slides>33</Slides>
  <Notes>0</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33</vt:i4>
      </vt:variant>
    </vt:vector>
  </HeadingPairs>
  <TitlesOfParts>
    <vt:vector size="41" baseType="lpstr">
      <vt:lpstr>等线</vt:lpstr>
      <vt:lpstr>宋体</vt:lpstr>
      <vt:lpstr>微软雅黑</vt:lpstr>
      <vt:lpstr>Arial</vt:lpstr>
      <vt:lpstr>Calibri</vt:lpstr>
      <vt:lpstr>Impact</vt:lpstr>
      <vt:lpstr>Office 主题​​</vt:lpstr>
      <vt:lpstr>Microsoft Visio 绘图</vt:lpstr>
      <vt:lpstr>PowerPoint 演示文稿</vt:lpstr>
      <vt:lpstr>目录</vt:lpstr>
      <vt:lpstr>1.Vision &amp; Scope文档</vt:lpstr>
      <vt:lpstr>2.关联图</vt:lpstr>
      <vt:lpstr>3.用户群分类及文档</vt:lpstr>
      <vt:lpstr>4.明确相关用户代表及相关职责</vt:lpstr>
      <vt:lpstr>5.对用户群和用户代表分类</vt:lpstr>
      <vt:lpstr>6.对用户进行需求获取及确认需求</vt:lpstr>
      <vt:lpstr>7.界面原型</vt:lpstr>
      <vt:lpstr>8.用例文档（模板）</vt:lpstr>
      <vt:lpstr>9.用例图、用例场景说明、界面原型、DM</vt:lpstr>
      <vt:lpstr>10.用户的非功能性需求</vt:lpstr>
      <vt:lpstr>11.每个用户的需求优先级打分及量化方法</vt:lpstr>
      <vt:lpstr>12.论证需求及不可行需求</vt:lpstr>
      <vt:lpstr>13.JAD会议记录</vt:lpstr>
      <vt:lpstr>14.需求思维导图(便于移交其他小组)</vt:lpstr>
      <vt:lpstr>15.SRS文档功能和非功能需求</vt:lpstr>
      <vt:lpstr>16.SRS中用户需求优先级排序</vt:lpstr>
      <vt:lpstr>17.需求优先级排序（考虑用户群权重）</vt:lpstr>
      <vt:lpstr>18.需求冲突</vt:lpstr>
      <vt:lpstr>19.SRS中数据字典</vt:lpstr>
      <vt:lpstr>20.E-R图</vt:lpstr>
      <vt:lpstr>21.系统的运行环境</vt:lpstr>
      <vt:lpstr>22.用户需求来源及链接或索引关系</vt:lpstr>
      <vt:lpstr>23.UML工具</vt:lpstr>
      <vt:lpstr>24.UML用例图</vt:lpstr>
      <vt:lpstr>25.测试用例</vt:lpstr>
      <vt:lpstr>26.测试用例的设计采用的方法、数量</vt:lpstr>
      <vt:lpstr>27.用户手册</vt:lpstr>
      <vt:lpstr>28.SRS组内评审会议记录</vt:lpstr>
      <vt:lpstr>30.基准版本号，配置系统</vt:lpstr>
      <vt:lpstr>小组评价</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kingsoft</dc:creator>
  <cp:lastModifiedBy>妍蓝 陈</cp:lastModifiedBy>
  <cp:revision>409</cp:revision>
  <dcterms:created xsi:type="dcterms:W3CDTF">2017-08-03T09:01:00Z</dcterms:created>
  <dcterms:modified xsi:type="dcterms:W3CDTF">2019-01-02T13:33:14Z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2052-11.1.0.8236</vt:lpwstr>
  </property>
</Properties>
</file>

<file path=docProps/thumbnail.jpeg>
</file>